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58" r:id="rId5"/>
    <p:sldId id="260" r:id="rId6"/>
    <p:sldId id="261" r:id="rId7"/>
    <p:sldId id="275" r:id="rId8"/>
    <p:sldId id="276" r:id="rId9"/>
    <p:sldId id="277" r:id="rId10"/>
    <p:sldId id="278" r:id="rId11"/>
    <p:sldId id="262" r:id="rId12"/>
    <p:sldId id="263" r:id="rId13"/>
    <p:sldId id="264" r:id="rId14"/>
    <p:sldId id="265" r:id="rId15"/>
    <p:sldId id="266" r:id="rId16"/>
    <p:sldId id="267" r:id="rId17"/>
    <p:sldId id="268" r:id="rId18"/>
    <p:sldId id="269" r:id="rId19"/>
    <p:sldId id="271" r:id="rId20"/>
    <p:sldId id="272" r:id="rId21"/>
    <p:sldId id="270" r:id="rId22"/>
    <p:sldId id="274" r:id="rId23"/>
    <p:sldId id="279"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468" autoAdjust="0"/>
  </p:normalViewPr>
  <p:slideViewPr>
    <p:cSldViewPr snapToGrid="0">
      <p:cViewPr varScale="1">
        <p:scale>
          <a:sx n="76" d="100"/>
          <a:sy n="76" d="100"/>
        </p:scale>
        <p:origin x="12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000B5-C4DC-4150-BAC2-459F31743D08}" type="datetimeFigureOut">
              <a:rPr lang="en-CA" smtClean="0"/>
              <a:t>2023-04-21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711C9-96F9-4CC6-8655-98B616FBA241}" type="slidenum">
              <a:rPr lang="en-CA" smtClean="0"/>
              <a:t>‹#›</a:t>
            </a:fld>
            <a:endParaRPr lang="en-CA"/>
          </a:p>
        </p:txBody>
      </p:sp>
    </p:spTree>
    <p:extLst>
      <p:ext uri="{BB962C8B-B14F-4D97-AF65-F5344CB8AC3E}">
        <p14:creationId xmlns:p14="http://schemas.microsoft.com/office/powerpoint/2010/main" val="124749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Tendons attach muscle to bone.  Damage to the tendon or tendon sheath may occur from a single high force incident or may occur gradually over time due to repetitive strain of the tendons.  Tendonitis symptoms include pain, swelling, loss of strength or loss of range of movement.  It hurts and can be made worse by continuing to use the muscle that is attached to the injured tendon.</a:t>
            </a:r>
          </a:p>
          <a:p>
            <a:r>
              <a:rPr lang="en-CA" dirty="0"/>
              <a:t>Risk factors in work that increase the likelihood of tendonitis include forceful exertion (higher tension in the tendon), awkward postures (pressure points and more force within the tendon), and repeating or sustaining either force or awkward posture.  </a:t>
            </a:r>
          </a:p>
        </p:txBody>
      </p:sp>
      <p:sp>
        <p:nvSpPr>
          <p:cNvPr id="4" name="Slide Number Placeholder 3"/>
          <p:cNvSpPr>
            <a:spLocks noGrp="1"/>
          </p:cNvSpPr>
          <p:nvPr>
            <p:ph type="sldNum" sz="quarter" idx="5"/>
          </p:nvPr>
        </p:nvSpPr>
        <p:spPr/>
        <p:txBody>
          <a:bodyPr/>
          <a:lstStyle/>
          <a:p>
            <a:fld id="{519711C9-96F9-4CC6-8655-98B616FBA241}" type="slidenum">
              <a:rPr lang="en-CA" smtClean="0"/>
              <a:t>8</a:t>
            </a:fld>
            <a:endParaRPr lang="en-CA"/>
          </a:p>
        </p:txBody>
      </p:sp>
    </p:spTree>
    <p:extLst>
      <p:ext uri="{BB962C8B-B14F-4D97-AF65-F5344CB8AC3E}">
        <p14:creationId xmlns:p14="http://schemas.microsoft.com/office/powerpoint/2010/main" val="273270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Nerves send a signal from our brain to muscles to control strength and movement.  Nerves relay information from our skin and joints to our brain about touch, pain, temperature, joint position and other senses to the brain.  When a nerve is irritated or becomes trapped by a narrowing in a passageway or by scar tissue in surrounding tissue, common symptoms are loss of strength (muscles don’t get the full signal from the brain) or phantom sensations like shooting pain, tingling or numbness that are felt downstream from the injury.  For example, in carpal tunnel syndrome there is pressure on the nerve at the wrist but symptoms are felt in the hand and fingers.  This is similar to hitting your “funny bone”, where banging your elbow causes your small finger to go numb or to hurt and tingle, even though you have not harmed your small finger.</a:t>
            </a:r>
          </a:p>
          <a:p>
            <a:r>
              <a:rPr lang="en-CA" dirty="0"/>
              <a:t>Risk factors for nerve entrapment are the same as for tendons – forceful exertion, awkward postures that are repeated or sustained.  Awkward postures stretch and pinch nerves at the joint that is in the awkward position. In addition, nerves are sensitive to sustained contact pressure.</a:t>
            </a:r>
          </a:p>
        </p:txBody>
      </p:sp>
      <p:sp>
        <p:nvSpPr>
          <p:cNvPr id="4" name="Slide Number Placeholder 3"/>
          <p:cNvSpPr>
            <a:spLocks noGrp="1"/>
          </p:cNvSpPr>
          <p:nvPr>
            <p:ph type="sldNum" sz="quarter" idx="5"/>
          </p:nvPr>
        </p:nvSpPr>
        <p:spPr/>
        <p:txBody>
          <a:bodyPr/>
          <a:lstStyle/>
          <a:p>
            <a:fld id="{519711C9-96F9-4CC6-8655-98B616FBA241}" type="slidenum">
              <a:rPr lang="en-CA" smtClean="0"/>
              <a:t>9</a:t>
            </a:fld>
            <a:endParaRPr lang="en-CA"/>
          </a:p>
        </p:txBody>
      </p:sp>
    </p:spTree>
    <p:extLst>
      <p:ext uri="{BB962C8B-B14F-4D97-AF65-F5344CB8AC3E}">
        <p14:creationId xmlns:p14="http://schemas.microsoft.com/office/powerpoint/2010/main" val="62695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Low back and neck pain or injury is very common but the severity of that injury can be controlled.</a:t>
            </a:r>
          </a:p>
          <a:p>
            <a:r>
              <a:rPr lang="en-CA" dirty="0"/>
              <a:t>Symptoms may be similar to tendonitis (local pain near the injury, muscles locking up and hard to move) but may also involve nerve-like symptoms that are experienced in the legs or feet for low back injury, and in the arms or hands for neck injury – pain, numbness, tingling, loss of strength or loss of coordination and movement.  This is because nerves exit the spine between each pair of vertebrae (the bones in the back).  Any swelling around or pressure on those nerves, such as a bulging disc or an injured tendon or muscle, may result in referred symptoms.</a:t>
            </a:r>
          </a:p>
          <a:p>
            <a:r>
              <a:rPr lang="en-CA" dirty="0"/>
              <a:t>Risk factors are the same as those for tendonitis – forceful exertion that occurs during lifting, pushing, pulling or carrying; awkward bending or twisting; applying force at the hands while reaching, and repeating or sustaining forceful efforts or awkward postures.  Sitting is an awkward low back posture.  Standing requires postural muscles that fatigue with time.  Both prolonged sitting and standing lead to back problems.  </a:t>
            </a:r>
          </a:p>
        </p:txBody>
      </p:sp>
      <p:sp>
        <p:nvSpPr>
          <p:cNvPr id="4" name="Slide Number Placeholder 3"/>
          <p:cNvSpPr>
            <a:spLocks noGrp="1"/>
          </p:cNvSpPr>
          <p:nvPr>
            <p:ph type="sldNum" sz="quarter" idx="5"/>
          </p:nvPr>
        </p:nvSpPr>
        <p:spPr/>
        <p:txBody>
          <a:bodyPr/>
          <a:lstStyle/>
          <a:p>
            <a:fld id="{519711C9-96F9-4CC6-8655-98B616FBA241}" type="slidenum">
              <a:rPr lang="en-CA" smtClean="0"/>
              <a:t>10</a:t>
            </a:fld>
            <a:endParaRPr lang="en-CA"/>
          </a:p>
        </p:txBody>
      </p:sp>
    </p:spTree>
    <p:extLst>
      <p:ext uri="{BB962C8B-B14F-4D97-AF65-F5344CB8AC3E}">
        <p14:creationId xmlns:p14="http://schemas.microsoft.com/office/powerpoint/2010/main" val="151043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MSI like tendonitis, carpal tunnel syndrome, back or neck injury are more likely when work involves forceful exertion, awkward postures, repetitive or sustained awkward postures or force, or contact pressure.</a:t>
            </a:r>
          </a:p>
          <a:p>
            <a:r>
              <a:rPr lang="en-CA" dirty="0"/>
              <a:t>Risk increases as the magnitude of any of these risk factors increases – more force, more risk;  more awkward posture, more risk.</a:t>
            </a:r>
          </a:p>
          <a:p>
            <a:r>
              <a:rPr lang="en-CA" dirty="0"/>
              <a:t>Risk increases as the duration of exposure increases or the work-rest balance fails to allow adequate recovery.</a:t>
            </a:r>
          </a:p>
          <a:p>
            <a:r>
              <a:rPr lang="en-CA" dirty="0"/>
              <a:t>When there are multiple risk factors at the same time, risk is significantly higher.  For example, heavy lifting (high force) while reaching (awkward posture) is higher risk than either the lift or the reach on their own.</a:t>
            </a:r>
          </a:p>
        </p:txBody>
      </p:sp>
      <p:sp>
        <p:nvSpPr>
          <p:cNvPr id="4" name="Slide Number Placeholder 3"/>
          <p:cNvSpPr>
            <a:spLocks noGrp="1"/>
          </p:cNvSpPr>
          <p:nvPr>
            <p:ph type="sldNum" sz="quarter" idx="5"/>
          </p:nvPr>
        </p:nvSpPr>
        <p:spPr/>
        <p:txBody>
          <a:bodyPr/>
          <a:lstStyle/>
          <a:p>
            <a:fld id="{519711C9-96F9-4CC6-8655-98B616FBA241}" type="slidenum">
              <a:rPr lang="en-CA" smtClean="0"/>
              <a:t>11</a:t>
            </a:fld>
            <a:endParaRPr lang="en-CA"/>
          </a:p>
        </p:txBody>
      </p:sp>
    </p:spTree>
    <p:extLst>
      <p:ext uri="{BB962C8B-B14F-4D97-AF65-F5344CB8AC3E}">
        <p14:creationId xmlns:p14="http://schemas.microsoft.com/office/powerpoint/2010/main" val="45939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OSHA</a:t>
            </a:r>
          </a:p>
        </p:txBody>
      </p:sp>
      <p:sp>
        <p:nvSpPr>
          <p:cNvPr id="4" name="Slide Number Placeholder 3"/>
          <p:cNvSpPr>
            <a:spLocks noGrp="1"/>
          </p:cNvSpPr>
          <p:nvPr>
            <p:ph type="sldNum" sz="quarter" idx="5"/>
          </p:nvPr>
        </p:nvSpPr>
        <p:spPr/>
        <p:txBody>
          <a:bodyPr/>
          <a:lstStyle/>
          <a:p>
            <a:fld id="{519711C9-96F9-4CC6-8655-98B616FBA241}" type="slidenum">
              <a:rPr lang="en-CA" smtClean="0"/>
              <a:t>13</a:t>
            </a:fld>
            <a:endParaRPr lang="en-CA"/>
          </a:p>
        </p:txBody>
      </p:sp>
    </p:spTree>
    <p:extLst>
      <p:ext uri="{BB962C8B-B14F-4D97-AF65-F5344CB8AC3E}">
        <p14:creationId xmlns:p14="http://schemas.microsoft.com/office/powerpoint/2010/main" val="238222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OSHA</a:t>
            </a:r>
          </a:p>
        </p:txBody>
      </p:sp>
      <p:sp>
        <p:nvSpPr>
          <p:cNvPr id="4" name="Slide Number Placeholder 3"/>
          <p:cNvSpPr>
            <a:spLocks noGrp="1"/>
          </p:cNvSpPr>
          <p:nvPr>
            <p:ph type="sldNum" sz="quarter" idx="5"/>
          </p:nvPr>
        </p:nvSpPr>
        <p:spPr/>
        <p:txBody>
          <a:bodyPr/>
          <a:lstStyle/>
          <a:p>
            <a:fld id="{519711C9-96F9-4CC6-8655-98B616FBA241}" type="slidenum">
              <a:rPr lang="en-CA" smtClean="0"/>
              <a:t>14</a:t>
            </a:fld>
            <a:endParaRPr lang="en-CA"/>
          </a:p>
        </p:txBody>
      </p:sp>
    </p:spTree>
    <p:extLst>
      <p:ext uri="{BB962C8B-B14F-4D97-AF65-F5344CB8AC3E}">
        <p14:creationId xmlns:p14="http://schemas.microsoft.com/office/powerpoint/2010/main" val="133521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OSHA</a:t>
            </a:r>
          </a:p>
        </p:txBody>
      </p:sp>
      <p:sp>
        <p:nvSpPr>
          <p:cNvPr id="4" name="Slide Number Placeholder 3"/>
          <p:cNvSpPr>
            <a:spLocks noGrp="1"/>
          </p:cNvSpPr>
          <p:nvPr>
            <p:ph type="sldNum" sz="quarter" idx="5"/>
          </p:nvPr>
        </p:nvSpPr>
        <p:spPr/>
        <p:txBody>
          <a:bodyPr/>
          <a:lstStyle/>
          <a:p>
            <a:fld id="{519711C9-96F9-4CC6-8655-98B616FBA241}" type="slidenum">
              <a:rPr lang="en-CA" smtClean="0"/>
              <a:t>16</a:t>
            </a:fld>
            <a:endParaRPr lang="en-CA"/>
          </a:p>
        </p:txBody>
      </p:sp>
    </p:spTree>
    <p:extLst>
      <p:ext uri="{BB962C8B-B14F-4D97-AF65-F5344CB8AC3E}">
        <p14:creationId xmlns:p14="http://schemas.microsoft.com/office/powerpoint/2010/main" val="21390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OSHA</a:t>
            </a:r>
          </a:p>
        </p:txBody>
      </p:sp>
      <p:sp>
        <p:nvSpPr>
          <p:cNvPr id="4" name="Slide Number Placeholder 3"/>
          <p:cNvSpPr>
            <a:spLocks noGrp="1"/>
          </p:cNvSpPr>
          <p:nvPr>
            <p:ph type="sldNum" sz="quarter" idx="5"/>
          </p:nvPr>
        </p:nvSpPr>
        <p:spPr/>
        <p:txBody>
          <a:bodyPr/>
          <a:lstStyle/>
          <a:p>
            <a:fld id="{519711C9-96F9-4CC6-8655-98B616FBA241}" type="slidenum">
              <a:rPr lang="en-CA" smtClean="0"/>
              <a:t>17</a:t>
            </a:fld>
            <a:endParaRPr lang="en-CA"/>
          </a:p>
        </p:txBody>
      </p:sp>
    </p:spTree>
    <p:extLst>
      <p:ext uri="{BB962C8B-B14F-4D97-AF65-F5344CB8AC3E}">
        <p14:creationId xmlns:p14="http://schemas.microsoft.com/office/powerpoint/2010/main" val="167811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FBBA-46FF-2834-FCA8-7781DB2E99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35D1D81-F58D-7928-DBF7-36296DA8C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6871A3C-CED1-8D32-1132-8B8A9E82C50C}"/>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5" name="Footer Placeholder 4">
            <a:extLst>
              <a:ext uri="{FF2B5EF4-FFF2-40B4-BE49-F238E27FC236}">
                <a16:creationId xmlns:a16="http://schemas.microsoft.com/office/drawing/2014/main" id="{3846C0AF-87A2-2DD2-1445-9F15709140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3AC8AD-5E4C-6413-ABE4-09AA73C492F3}"/>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346541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4A7C-17C8-CE0D-6E7E-2B5C3484FEE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85B4EB-7F3C-58AD-170E-48B5AB4D7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F78642-FAA9-817A-13DF-8C3AD1B91347}"/>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5" name="Footer Placeholder 4">
            <a:extLst>
              <a:ext uri="{FF2B5EF4-FFF2-40B4-BE49-F238E27FC236}">
                <a16:creationId xmlns:a16="http://schemas.microsoft.com/office/drawing/2014/main" id="{84C38317-57F5-1D96-679D-8A7B7CFDC5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DCF5AA-E3F2-B754-F8D5-53B9C119F73B}"/>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248878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996B7E-6C01-430A-414E-5B268CE0A0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36AC72B-8BC1-6278-0B81-BA0D93749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7554532-9660-44DB-770F-9746A67C94A3}"/>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5" name="Footer Placeholder 4">
            <a:extLst>
              <a:ext uri="{FF2B5EF4-FFF2-40B4-BE49-F238E27FC236}">
                <a16:creationId xmlns:a16="http://schemas.microsoft.com/office/drawing/2014/main" id="{861E08EB-1073-A477-07A8-E65F5AD720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A7EE4D-32F5-32B0-E498-4A859A9FCEF0}"/>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425474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5B01-73BD-584F-7ABA-20701C6FF18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8EC638-B632-6582-7186-969E22886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F5AFAB-3712-CE2B-F500-71CF1D9B5AA4}"/>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5" name="Footer Placeholder 4">
            <a:extLst>
              <a:ext uri="{FF2B5EF4-FFF2-40B4-BE49-F238E27FC236}">
                <a16:creationId xmlns:a16="http://schemas.microsoft.com/office/drawing/2014/main" id="{A8175B5E-A908-232D-E8E5-73B345FFB3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1E017B-8C38-34FC-7528-6C2CF0F81500}"/>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220320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DA8F-29B2-04D6-D05F-BD8010F91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4858DEC-50DB-E2EA-CA6C-7CF79D0F1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C21DD2-1A04-9257-4827-8E1A038C8EF6}"/>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5" name="Footer Placeholder 4">
            <a:extLst>
              <a:ext uri="{FF2B5EF4-FFF2-40B4-BE49-F238E27FC236}">
                <a16:creationId xmlns:a16="http://schemas.microsoft.com/office/drawing/2014/main" id="{A0E71C62-56B5-DBA2-ABF4-F9D3D7FF8B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1B2B62-A488-A919-C3A0-FF26773A76F0}"/>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398995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1E07-21CA-8338-A894-59E8075B956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3A5BE64-5419-4941-08AC-59FB549DC1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32DD868-9051-DC9F-95CA-818FBB5DC5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29408F-3ECB-201F-8087-196B9FCD1C72}"/>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6" name="Footer Placeholder 5">
            <a:extLst>
              <a:ext uri="{FF2B5EF4-FFF2-40B4-BE49-F238E27FC236}">
                <a16:creationId xmlns:a16="http://schemas.microsoft.com/office/drawing/2014/main" id="{328832A4-FAFA-26B5-C93D-9E2FCCE092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32EC7C5-8FC8-E6DA-EC2F-A0CE25B19B37}"/>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160119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4294-A064-5D1B-CCED-75FC6C68A0C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E279BFB-39B2-2A27-C6F2-230C9087F0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02F0E-9D31-54FC-79C8-DADA71960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B37D0AA-A3B5-8101-A15A-E4657976D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7BDA5-C3F3-5B27-1EFC-651B04A7F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F86544-3BB5-69BC-FA14-187E90669375}"/>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8" name="Footer Placeholder 7">
            <a:extLst>
              <a:ext uri="{FF2B5EF4-FFF2-40B4-BE49-F238E27FC236}">
                <a16:creationId xmlns:a16="http://schemas.microsoft.com/office/drawing/2014/main" id="{BF9C1AC8-CBCF-69F5-1BC6-2C96F516252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9DD9F87-4939-7B95-2376-EA3850CC8820}"/>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212522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A81A-3888-3093-CE9B-2D45524B7A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59CFF13-2609-38DE-9A8D-D0AEA14A3253}"/>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4" name="Footer Placeholder 3">
            <a:extLst>
              <a:ext uri="{FF2B5EF4-FFF2-40B4-BE49-F238E27FC236}">
                <a16:creationId xmlns:a16="http://schemas.microsoft.com/office/drawing/2014/main" id="{D797E88E-D328-78EC-7BE0-45CC11F3E36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B9A71CB-6DFA-DBA9-3BF6-0450056FA1C0}"/>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262564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4A1D0-26EA-5D6D-C614-A2407598C758}"/>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3" name="Footer Placeholder 2">
            <a:extLst>
              <a:ext uri="{FF2B5EF4-FFF2-40B4-BE49-F238E27FC236}">
                <a16:creationId xmlns:a16="http://schemas.microsoft.com/office/drawing/2014/main" id="{F3B10112-AEE8-A548-1B9C-120891ADF36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A6C67BA-E85F-2990-24EE-10E070F24F35}"/>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19134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5E6C-EB0B-087D-7F4C-1B0BD7D2E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38CC55D-6955-4A04-E6C8-BF10E0E70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5A6650D-CD1F-54CC-834E-30331D2BD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BC5E9-FA99-0028-8E6B-B3AD6BF6E446}"/>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6" name="Footer Placeholder 5">
            <a:extLst>
              <a:ext uri="{FF2B5EF4-FFF2-40B4-BE49-F238E27FC236}">
                <a16:creationId xmlns:a16="http://schemas.microsoft.com/office/drawing/2014/main" id="{5C503F5B-55DB-0A2A-CE59-1DDC49D3C7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C886757-A698-A557-122E-85C1B89B088C}"/>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7893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60D5-E34F-5DB6-C62C-F927F2E69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2A7816A-9DEA-590B-9819-FA7BFC7C4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1D9A390-99BD-CBA4-AF64-53357C81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0E61B-E08A-C75A-EA0F-91B434BBD202}"/>
              </a:ext>
            </a:extLst>
          </p:cNvPr>
          <p:cNvSpPr>
            <a:spLocks noGrp="1"/>
          </p:cNvSpPr>
          <p:nvPr>
            <p:ph type="dt" sz="half" idx="10"/>
          </p:nvPr>
        </p:nvSpPr>
        <p:spPr/>
        <p:txBody>
          <a:bodyPr/>
          <a:lstStyle/>
          <a:p>
            <a:fld id="{805FC46C-DFE9-469A-A268-52320AD6EE80}" type="datetimeFigureOut">
              <a:rPr lang="en-CA" smtClean="0"/>
              <a:t>2023-04-21</a:t>
            </a:fld>
            <a:endParaRPr lang="en-CA"/>
          </a:p>
        </p:txBody>
      </p:sp>
      <p:sp>
        <p:nvSpPr>
          <p:cNvPr id="6" name="Footer Placeholder 5">
            <a:extLst>
              <a:ext uri="{FF2B5EF4-FFF2-40B4-BE49-F238E27FC236}">
                <a16:creationId xmlns:a16="http://schemas.microsoft.com/office/drawing/2014/main" id="{58A63116-B375-1CCE-BC20-202BF9B635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670CB4-7DC8-89BB-17FB-6EE080B7D9B0}"/>
              </a:ext>
            </a:extLst>
          </p:cNvPr>
          <p:cNvSpPr>
            <a:spLocks noGrp="1"/>
          </p:cNvSpPr>
          <p:nvPr>
            <p:ph type="sldNum" sz="quarter" idx="12"/>
          </p:nvPr>
        </p:nvSpPr>
        <p:spPr/>
        <p:txBody>
          <a:bodyPr/>
          <a:lstStyle/>
          <a:p>
            <a:fld id="{0ADA6C03-0C0F-46BD-A663-14BC127D10F4}" type="slidenum">
              <a:rPr lang="en-CA" smtClean="0"/>
              <a:t>‹#›</a:t>
            </a:fld>
            <a:endParaRPr lang="en-CA"/>
          </a:p>
        </p:txBody>
      </p:sp>
    </p:spTree>
    <p:extLst>
      <p:ext uri="{BB962C8B-B14F-4D97-AF65-F5344CB8AC3E}">
        <p14:creationId xmlns:p14="http://schemas.microsoft.com/office/powerpoint/2010/main" val="366682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687301-71F5-9544-FD31-5268FECED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0D9B59-6E07-66D5-A5DD-40B20E986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DA301-AF25-73D3-06D6-50FE6B1765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FC46C-DFE9-469A-A268-52320AD6EE80}" type="datetimeFigureOut">
              <a:rPr lang="en-CA" smtClean="0"/>
              <a:t>2023-04-21</a:t>
            </a:fld>
            <a:endParaRPr lang="en-CA"/>
          </a:p>
        </p:txBody>
      </p:sp>
      <p:sp>
        <p:nvSpPr>
          <p:cNvPr id="5" name="Footer Placeholder 4">
            <a:extLst>
              <a:ext uri="{FF2B5EF4-FFF2-40B4-BE49-F238E27FC236}">
                <a16:creationId xmlns:a16="http://schemas.microsoft.com/office/drawing/2014/main" id="{89BC0DC4-2EF3-65A8-AF4D-92F73834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FB37736-08A9-59CF-41A7-CCB4D020D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A6C03-0C0F-46BD-A663-14BC127D10F4}" type="slidenum">
              <a:rPr lang="en-CA" smtClean="0"/>
              <a:t>‹#›</a:t>
            </a:fld>
            <a:endParaRPr lang="en-CA"/>
          </a:p>
        </p:txBody>
      </p:sp>
    </p:spTree>
    <p:extLst>
      <p:ext uri="{BB962C8B-B14F-4D97-AF65-F5344CB8AC3E}">
        <p14:creationId xmlns:p14="http://schemas.microsoft.com/office/powerpoint/2010/main" val="204336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4146-934E-1637-6824-0AB91233C193}"/>
              </a:ext>
            </a:extLst>
          </p:cNvPr>
          <p:cNvSpPr>
            <a:spLocks noGrp="1"/>
          </p:cNvSpPr>
          <p:nvPr>
            <p:ph type="ctrTitle"/>
          </p:nvPr>
        </p:nvSpPr>
        <p:spPr/>
        <p:txBody>
          <a:bodyPr>
            <a:normAutofit/>
          </a:bodyPr>
          <a:lstStyle/>
          <a:p>
            <a:r>
              <a:rPr lang="en-CA" sz="4800" dirty="0"/>
              <a:t>Musculoskeletal Injury Prevention</a:t>
            </a:r>
            <a:br>
              <a:rPr lang="en-CA" sz="4800" dirty="0"/>
            </a:br>
            <a:br>
              <a:rPr lang="en-CA" sz="4800" dirty="0"/>
            </a:br>
            <a:r>
              <a:rPr lang="en-CA" sz="4800" dirty="0"/>
              <a:t>MSI Awareness Education for Retail</a:t>
            </a:r>
          </a:p>
        </p:txBody>
      </p:sp>
      <p:sp>
        <p:nvSpPr>
          <p:cNvPr id="3" name="Subtitle 2">
            <a:extLst>
              <a:ext uri="{FF2B5EF4-FFF2-40B4-BE49-F238E27FC236}">
                <a16:creationId xmlns:a16="http://schemas.microsoft.com/office/drawing/2014/main" id="{72EECCAC-DA26-A947-6CAF-9981227E57F8}"/>
              </a:ext>
            </a:extLst>
          </p:cNvPr>
          <p:cNvSpPr>
            <a:spLocks noGrp="1"/>
          </p:cNvSpPr>
          <p:nvPr>
            <p:ph type="subTitle" idx="1"/>
          </p:nvPr>
        </p:nvSpPr>
        <p:spPr/>
        <p:txBody>
          <a:bodyPr/>
          <a:lstStyle/>
          <a:p>
            <a:endParaRPr lang="en-CA"/>
          </a:p>
        </p:txBody>
      </p:sp>
      <p:pic>
        <p:nvPicPr>
          <p:cNvPr id="5" name="Picture 4" descr="A picture containing logo">
            <a:extLst>
              <a:ext uri="{FF2B5EF4-FFF2-40B4-BE49-F238E27FC236}">
                <a16:creationId xmlns:a16="http://schemas.microsoft.com/office/drawing/2014/main" id="{87820335-0E71-E9AC-30C1-F5C39034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644509"/>
            <a:ext cx="9537700" cy="2124466"/>
          </a:xfrm>
          <a:prstGeom prst="rect">
            <a:avLst/>
          </a:prstGeom>
        </p:spPr>
      </p:pic>
    </p:spTree>
    <p:extLst>
      <p:ext uri="{BB962C8B-B14F-4D97-AF65-F5344CB8AC3E}">
        <p14:creationId xmlns:p14="http://schemas.microsoft.com/office/powerpoint/2010/main" val="306398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5318-2FC4-50A2-B35F-C9108025A445}"/>
              </a:ext>
            </a:extLst>
          </p:cNvPr>
          <p:cNvSpPr>
            <a:spLocks noGrp="1"/>
          </p:cNvSpPr>
          <p:nvPr>
            <p:ph type="title"/>
          </p:nvPr>
        </p:nvSpPr>
        <p:spPr/>
        <p:txBody>
          <a:bodyPr/>
          <a:lstStyle/>
          <a:p>
            <a:r>
              <a:rPr lang="en-CA" dirty="0"/>
              <a:t>Low Back or Neck Injury</a:t>
            </a:r>
          </a:p>
        </p:txBody>
      </p:sp>
      <p:sp>
        <p:nvSpPr>
          <p:cNvPr id="3" name="Content Placeholder 2">
            <a:extLst>
              <a:ext uri="{FF2B5EF4-FFF2-40B4-BE49-F238E27FC236}">
                <a16:creationId xmlns:a16="http://schemas.microsoft.com/office/drawing/2014/main" id="{908B1481-8626-B478-719B-01109D5143B3}"/>
              </a:ext>
            </a:extLst>
          </p:cNvPr>
          <p:cNvSpPr>
            <a:spLocks noGrp="1"/>
          </p:cNvSpPr>
          <p:nvPr>
            <p:ph idx="1"/>
          </p:nvPr>
        </p:nvSpPr>
        <p:spPr/>
        <p:txBody>
          <a:bodyPr/>
          <a:lstStyle/>
          <a:p>
            <a:r>
              <a:rPr lang="en-CA" dirty="0"/>
              <a:t>Low back or neck injury may involve similar symptoms as those experienced during tendonitis or nerve entrapment:  pain or weakness in the back or neck, but may also referred symptoms.</a:t>
            </a:r>
          </a:p>
          <a:p>
            <a:r>
              <a:rPr lang="en-CA" dirty="0"/>
              <a:t>Low back referred symptoms are often in the legs or feet.</a:t>
            </a:r>
          </a:p>
          <a:p>
            <a:r>
              <a:rPr lang="en-CA" dirty="0"/>
              <a:t>Neck referred symptoms are often in the shoulders and arms.</a:t>
            </a:r>
          </a:p>
          <a:p>
            <a:r>
              <a:rPr lang="en-CA" dirty="0"/>
              <a:t>Risk factors</a:t>
            </a:r>
          </a:p>
          <a:p>
            <a:pPr lvl="1"/>
            <a:r>
              <a:rPr lang="en-CA" dirty="0"/>
              <a:t>Forceful exertion (lifting, pushing, pulling or carrying)</a:t>
            </a:r>
          </a:p>
          <a:p>
            <a:pPr lvl="1"/>
            <a:r>
              <a:rPr lang="en-CA" dirty="0"/>
              <a:t>Awkward postures of the back or neck (bending, twisting), or arms (reaching)</a:t>
            </a:r>
          </a:p>
          <a:p>
            <a:pPr lvl="1"/>
            <a:r>
              <a:rPr lang="en-CA" dirty="0"/>
              <a:t>Repeating or sustaining forceful exertion and/or awkward postures.</a:t>
            </a:r>
          </a:p>
          <a:p>
            <a:pPr lvl="1"/>
            <a:r>
              <a:rPr lang="en-CA" dirty="0"/>
              <a:t>Prolonged sitting or standing without movement</a:t>
            </a:r>
          </a:p>
          <a:p>
            <a:endParaRPr lang="en-CA" dirty="0"/>
          </a:p>
          <a:p>
            <a:pPr lvl="1"/>
            <a:endParaRPr lang="en-CA" dirty="0"/>
          </a:p>
        </p:txBody>
      </p:sp>
      <p:graphicFrame>
        <p:nvGraphicFramePr>
          <p:cNvPr id="4" name="Object 6">
            <a:hlinkClick r:id="" action="ppaction://ole?verb=0"/>
            <a:extLst>
              <a:ext uri="{FF2B5EF4-FFF2-40B4-BE49-F238E27FC236}">
                <a16:creationId xmlns:a16="http://schemas.microsoft.com/office/drawing/2014/main" id="{65D772F8-2FA7-B425-F248-0C041B4B99E3}"/>
              </a:ext>
            </a:extLst>
          </p:cNvPr>
          <p:cNvGraphicFramePr>
            <a:graphicFrameLocks/>
          </p:cNvGraphicFramePr>
          <p:nvPr>
            <p:extLst>
              <p:ext uri="{D42A27DB-BD31-4B8C-83A1-F6EECF244321}">
                <p14:modId xmlns:p14="http://schemas.microsoft.com/office/powerpoint/2010/main" val="3406348093"/>
              </p:ext>
            </p:extLst>
          </p:nvPr>
        </p:nvGraphicFramePr>
        <p:xfrm>
          <a:off x="9934413" y="129475"/>
          <a:ext cx="1419387" cy="1696150"/>
        </p:xfrm>
        <a:graphic>
          <a:graphicData uri="http://schemas.openxmlformats.org/presentationml/2006/ole">
            <mc:AlternateContent xmlns:mc="http://schemas.openxmlformats.org/markup-compatibility/2006">
              <mc:Choice xmlns:v="urn:schemas-microsoft-com:vml" Requires="v">
                <p:oleObj name="Corel PHOTO-PAINT 5.0 Image" r:id="rId3" imgW="4221000" imgH="4673520" progId="">
                  <p:embed/>
                </p:oleObj>
              </mc:Choice>
              <mc:Fallback>
                <p:oleObj name="Corel PHOTO-PAINT 5.0 Image" r:id="rId3" imgW="4221000" imgH="4673520" progId="">
                  <p:embed/>
                  <p:pic>
                    <p:nvPicPr>
                      <p:cNvPr id="8194" name="Object 6">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4413" y="129475"/>
                        <a:ext cx="1419387" cy="16961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885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B4AF-DFCC-FE3B-C236-BBB3A6F7DAB3}"/>
              </a:ext>
            </a:extLst>
          </p:cNvPr>
          <p:cNvSpPr>
            <a:spLocks noGrp="1"/>
          </p:cNvSpPr>
          <p:nvPr>
            <p:ph type="title"/>
          </p:nvPr>
        </p:nvSpPr>
        <p:spPr/>
        <p:txBody>
          <a:bodyPr/>
          <a:lstStyle/>
          <a:p>
            <a:r>
              <a:rPr lang="en-CA" dirty="0"/>
              <a:t>MSI hazards – What to watch for in your work</a:t>
            </a:r>
          </a:p>
        </p:txBody>
      </p:sp>
      <p:sp>
        <p:nvSpPr>
          <p:cNvPr id="3" name="Content Placeholder 2">
            <a:extLst>
              <a:ext uri="{FF2B5EF4-FFF2-40B4-BE49-F238E27FC236}">
                <a16:creationId xmlns:a16="http://schemas.microsoft.com/office/drawing/2014/main" id="{64B676DF-1F54-C2F1-BADC-07299D88F347}"/>
              </a:ext>
            </a:extLst>
          </p:cNvPr>
          <p:cNvSpPr>
            <a:spLocks noGrp="1"/>
          </p:cNvSpPr>
          <p:nvPr>
            <p:ph idx="1"/>
          </p:nvPr>
        </p:nvSpPr>
        <p:spPr>
          <a:xfrm>
            <a:off x="838200" y="1825625"/>
            <a:ext cx="10515600" cy="4667250"/>
          </a:xfrm>
        </p:spPr>
        <p:txBody>
          <a:bodyPr>
            <a:normAutofit lnSpcReduction="10000"/>
          </a:bodyPr>
          <a:lstStyle/>
          <a:p>
            <a:pPr marL="0" indent="0">
              <a:buNone/>
            </a:pPr>
            <a:r>
              <a:rPr lang="en-CA" dirty="0"/>
              <a:t>MSI are more likely to occur when work involves:</a:t>
            </a:r>
          </a:p>
          <a:p>
            <a:r>
              <a:rPr lang="en-CA" dirty="0"/>
              <a:t>Forceful exertion</a:t>
            </a:r>
          </a:p>
          <a:p>
            <a:r>
              <a:rPr lang="en-CA" dirty="0"/>
              <a:t>Awkward postures</a:t>
            </a:r>
          </a:p>
          <a:p>
            <a:r>
              <a:rPr lang="en-CA" dirty="0"/>
              <a:t>Repetitive movements or forceful exertions</a:t>
            </a:r>
          </a:p>
          <a:p>
            <a:r>
              <a:rPr lang="en-CA" dirty="0"/>
              <a:t>Sustained awkward postures or forceful exertion</a:t>
            </a:r>
          </a:p>
          <a:p>
            <a:r>
              <a:rPr lang="en-CA" dirty="0"/>
              <a:t>Contact pressure</a:t>
            </a:r>
          </a:p>
          <a:p>
            <a:pPr marL="0" indent="0">
              <a:buNone/>
            </a:pPr>
            <a:r>
              <a:rPr lang="en-CA" dirty="0"/>
              <a:t>Risk is higher when:</a:t>
            </a:r>
          </a:p>
          <a:p>
            <a:r>
              <a:rPr lang="en-CA" dirty="0"/>
              <a:t>Single hazards are severe or large</a:t>
            </a:r>
          </a:p>
          <a:p>
            <a:r>
              <a:rPr lang="en-CA" dirty="0"/>
              <a:t>The duration of exposure is long (more hours = more risk)</a:t>
            </a:r>
          </a:p>
          <a:p>
            <a:r>
              <a:rPr lang="en-CA" dirty="0"/>
              <a:t>More than one hazard exists at the same time</a:t>
            </a:r>
          </a:p>
        </p:txBody>
      </p:sp>
    </p:spTree>
    <p:extLst>
      <p:ext uri="{BB962C8B-B14F-4D97-AF65-F5344CB8AC3E}">
        <p14:creationId xmlns:p14="http://schemas.microsoft.com/office/powerpoint/2010/main" val="230390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E9E2-80FB-3E39-64B1-035BB4AEBFEE}"/>
              </a:ext>
            </a:extLst>
          </p:cNvPr>
          <p:cNvSpPr>
            <a:spLocks noGrp="1"/>
          </p:cNvSpPr>
          <p:nvPr>
            <p:ph type="title"/>
          </p:nvPr>
        </p:nvSpPr>
        <p:spPr/>
        <p:txBody>
          <a:bodyPr/>
          <a:lstStyle/>
          <a:p>
            <a:r>
              <a:rPr lang="en-CA" dirty="0"/>
              <a:t>Reducing MSI Risk – Controlling MSI Hazards</a:t>
            </a:r>
          </a:p>
        </p:txBody>
      </p:sp>
      <p:sp>
        <p:nvSpPr>
          <p:cNvPr id="3" name="Content Placeholder 2">
            <a:extLst>
              <a:ext uri="{FF2B5EF4-FFF2-40B4-BE49-F238E27FC236}">
                <a16:creationId xmlns:a16="http://schemas.microsoft.com/office/drawing/2014/main" id="{08A92E24-5CEB-7E2E-1928-1C0B1428C411}"/>
              </a:ext>
            </a:extLst>
          </p:cNvPr>
          <p:cNvSpPr>
            <a:spLocks noGrp="1"/>
          </p:cNvSpPr>
          <p:nvPr>
            <p:ph idx="1"/>
          </p:nvPr>
        </p:nvSpPr>
        <p:spPr/>
        <p:txBody>
          <a:bodyPr>
            <a:normAutofit lnSpcReduction="10000"/>
          </a:bodyPr>
          <a:lstStyle/>
          <a:p>
            <a:r>
              <a:rPr lang="en-CA" dirty="0"/>
              <a:t>Take the time to set up your work</a:t>
            </a:r>
          </a:p>
          <a:p>
            <a:r>
              <a:rPr lang="en-CA" dirty="0"/>
              <a:t>Understand how to use the equipment provided</a:t>
            </a:r>
          </a:p>
          <a:p>
            <a:r>
              <a:rPr lang="en-CA" dirty="0"/>
              <a:t>Follow directions for preferred technique and use of risk controls</a:t>
            </a:r>
          </a:p>
          <a:p>
            <a:r>
              <a:rPr lang="en-CA" dirty="0"/>
              <a:t>Ask for assistance if unsure or if you have concerns</a:t>
            </a:r>
          </a:p>
          <a:p>
            <a:endParaRPr lang="en-CA" dirty="0"/>
          </a:p>
          <a:p>
            <a:r>
              <a:rPr lang="en-CA" dirty="0"/>
              <a:t>Aim to:</a:t>
            </a:r>
          </a:p>
          <a:p>
            <a:pPr lvl="1"/>
            <a:r>
              <a:rPr lang="en-CA" dirty="0"/>
              <a:t>Minimize forceful exertion</a:t>
            </a:r>
          </a:p>
          <a:p>
            <a:pPr lvl="1"/>
            <a:r>
              <a:rPr lang="en-CA" dirty="0"/>
              <a:t>Work in neutral postures</a:t>
            </a:r>
          </a:p>
          <a:p>
            <a:pPr lvl="1"/>
            <a:r>
              <a:rPr lang="en-CA" dirty="0"/>
              <a:t>Take scheduled breaks and build rest into repetitive tasks</a:t>
            </a:r>
          </a:p>
          <a:p>
            <a:pPr lvl="1"/>
            <a:r>
              <a:rPr lang="en-CA" dirty="0"/>
              <a:t>Be aware of your body and respond to early signs or symptoms of MSI</a:t>
            </a:r>
          </a:p>
        </p:txBody>
      </p:sp>
    </p:spTree>
    <p:extLst>
      <p:ext uri="{BB962C8B-B14F-4D97-AF65-F5344CB8AC3E}">
        <p14:creationId xmlns:p14="http://schemas.microsoft.com/office/powerpoint/2010/main" val="1512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1EC0B9-038D-53D3-337D-2809A635329A}"/>
              </a:ext>
            </a:extLst>
          </p:cNvPr>
          <p:cNvSpPr>
            <a:spLocks noGrp="1"/>
          </p:cNvSpPr>
          <p:nvPr>
            <p:ph type="title"/>
          </p:nvPr>
        </p:nvSpPr>
        <p:spPr/>
        <p:txBody>
          <a:bodyPr/>
          <a:lstStyle/>
          <a:p>
            <a:r>
              <a:rPr lang="en-CA" dirty="0"/>
              <a:t>Hazard: Forceful Exertion</a:t>
            </a:r>
          </a:p>
        </p:txBody>
      </p:sp>
      <p:sp>
        <p:nvSpPr>
          <p:cNvPr id="6" name="Content Placeholder 5">
            <a:extLst>
              <a:ext uri="{FF2B5EF4-FFF2-40B4-BE49-F238E27FC236}">
                <a16:creationId xmlns:a16="http://schemas.microsoft.com/office/drawing/2014/main" id="{6FA483EF-4C99-327F-FE0F-7C1510D878AA}"/>
              </a:ext>
            </a:extLst>
          </p:cNvPr>
          <p:cNvSpPr>
            <a:spLocks noGrp="1"/>
          </p:cNvSpPr>
          <p:nvPr>
            <p:ph sz="half" idx="1"/>
          </p:nvPr>
        </p:nvSpPr>
        <p:spPr/>
        <p:txBody>
          <a:bodyPr/>
          <a:lstStyle/>
          <a:p>
            <a:r>
              <a:rPr lang="en-CA" dirty="0"/>
              <a:t>Lifting, Pushing, Pulling, Carrying</a:t>
            </a:r>
          </a:p>
          <a:p>
            <a:r>
              <a:rPr lang="en-CA" dirty="0"/>
              <a:t>Gripping</a:t>
            </a:r>
          </a:p>
          <a:p>
            <a:endParaRPr lang="en-CA" dirty="0"/>
          </a:p>
          <a:p>
            <a:r>
              <a:rPr lang="en-CA" dirty="0"/>
              <a:t>Higher risk if:</a:t>
            </a:r>
          </a:p>
          <a:p>
            <a:pPr lvl="1"/>
            <a:r>
              <a:rPr lang="en-CA" dirty="0"/>
              <a:t>Heavy, unstable or awkward loads</a:t>
            </a:r>
          </a:p>
          <a:p>
            <a:pPr lvl="1"/>
            <a:r>
              <a:rPr lang="en-CA" dirty="0"/>
              <a:t>Reaching – forward, up, down, or to one side</a:t>
            </a:r>
          </a:p>
          <a:p>
            <a:pPr lvl="1"/>
            <a:r>
              <a:rPr lang="en-CA" dirty="0"/>
              <a:t>Unable to use two hands</a:t>
            </a:r>
          </a:p>
          <a:p>
            <a:pPr lvl="1"/>
            <a:r>
              <a:rPr lang="en-CA" dirty="0"/>
              <a:t>Unable to use a whole hand grip</a:t>
            </a:r>
          </a:p>
          <a:p>
            <a:pPr lvl="1"/>
            <a:r>
              <a:rPr lang="en-CA" dirty="0"/>
              <a:t>Repetitive or sustained effort</a:t>
            </a:r>
          </a:p>
          <a:p>
            <a:pPr lvl="1"/>
            <a:endParaRPr lang="en-CA" dirty="0"/>
          </a:p>
          <a:p>
            <a:pPr lvl="1"/>
            <a:endParaRPr lang="en-CA" dirty="0"/>
          </a:p>
        </p:txBody>
      </p:sp>
      <p:sp>
        <p:nvSpPr>
          <p:cNvPr id="7" name="Content Placeholder 6">
            <a:extLst>
              <a:ext uri="{FF2B5EF4-FFF2-40B4-BE49-F238E27FC236}">
                <a16:creationId xmlns:a16="http://schemas.microsoft.com/office/drawing/2014/main" id="{F42BE7D2-6872-6ED8-070D-EA8CC32EBBCF}"/>
              </a:ext>
            </a:extLst>
          </p:cNvPr>
          <p:cNvSpPr>
            <a:spLocks noGrp="1"/>
          </p:cNvSpPr>
          <p:nvPr>
            <p:ph sz="half" idx="2"/>
          </p:nvPr>
        </p:nvSpPr>
        <p:spPr/>
        <p:txBody>
          <a:bodyPr/>
          <a:lstStyle/>
          <a:p>
            <a:r>
              <a:rPr lang="en-CA" dirty="0"/>
              <a:t>IMAGE OF STOCKING SHELVES</a:t>
            </a:r>
          </a:p>
          <a:p>
            <a:r>
              <a:rPr lang="en-CA" dirty="0"/>
              <a:t>IMAGE OF LIFTING</a:t>
            </a:r>
          </a:p>
          <a:p>
            <a:r>
              <a:rPr lang="en-CA" dirty="0"/>
              <a:t>IMAGE OF GRIPPING PRODUCT</a:t>
            </a:r>
          </a:p>
        </p:txBody>
      </p:sp>
      <p:pic>
        <p:nvPicPr>
          <p:cNvPr id="3" name="Picture 2">
            <a:extLst>
              <a:ext uri="{FF2B5EF4-FFF2-40B4-BE49-F238E27FC236}">
                <a16:creationId xmlns:a16="http://schemas.microsoft.com/office/drawing/2014/main" id="{D6AFBE6C-F8EE-9ADB-3F5B-61336938CFD7}"/>
              </a:ext>
            </a:extLst>
          </p:cNvPr>
          <p:cNvPicPr>
            <a:picLocks noChangeAspect="1"/>
          </p:cNvPicPr>
          <p:nvPr/>
        </p:nvPicPr>
        <p:blipFill>
          <a:blip r:embed="rId3"/>
          <a:stretch>
            <a:fillRect/>
          </a:stretch>
        </p:blipFill>
        <p:spPr>
          <a:xfrm>
            <a:off x="7252155" y="3429000"/>
            <a:ext cx="3425552" cy="3345366"/>
          </a:xfrm>
          <a:prstGeom prst="rect">
            <a:avLst/>
          </a:prstGeom>
        </p:spPr>
      </p:pic>
    </p:spTree>
    <p:extLst>
      <p:ext uri="{BB962C8B-B14F-4D97-AF65-F5344CB8AC3E}">
        <p14:creationId xmlns:p14="http://schemas.microsoft.com/office/powerpoint/2010/main" val="351775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F250-9B61-57E7-AAEA-489EBBC590BB}"/>
              </a:ext>
            </a:extLst>
          </p:cNvPr>
          <p:cNvSpPr>
            <a:spLocks noGrp="1"/>
          </p:cNvSpPr>
          <p:nvPr>
            <p:ph type="title"/>
          </p:nvPr>
        </p:nvSpPr>
        <p:spPr/>
        <p:txBody>
          <a:bodyPr/>
          <a:lstStyle/>
          <a:p>
            <a:r>
              <a:rPr lang="en-CA" dirty="0"/>
              <a:t>Controlling Risk: Forceful Exertion</a:t>
            </a:r>
          </a:p>
        </p:txBody>
      </p:sp>
      <p:sp>
        <p:nvSpPr>
          <p:cNvPr id="3" name="Content Placeholder 2">
            <a:extLst>
              <a:ext uri="{FF2B5EF4-FFF2-40B4-BE49-F238E27FC236}">
                <a16:creationId xmlns:a16="http://schemas.microsoft.com/office/drawing/2014/main" id="{BD166D30-D5B1-1968-DA09-6694F298F811}"/>
              </a:ext>
            </a:extLst>
          </p:cNvPr>
          <p:cNvSpPr>
            <a:spLocks noGrp="1"/>
          </p:cNvSpPr>
          <p:nvPr>
            <p:ph sz="half" idx="1"/>
          </p:nvPr>
        </p:nvSpPr>
        <p:spPr/>
        <p:txBody>
          <a:bodyPr>
            <a:normAutofit lnSpcReduction="10000"/>
          </a:bodyPr>
          <a:lstStyle/>
          <a:p>
            <a:r>
              <a:rPr lang="en-CA" dirty="0"/>
              <a:t>Use equipment provided such as dollies, carts, hand-trucks</a:t>
            </a:r>
          </a:p>
          <a:p>
            <a:r>
              <a:rPr lang="en-CA" dirty="0"/>
              <a:t>Break large loads into smaller loads to reduce force</a:t>
            </a:r>
          </a:p>
          <a:p>
            <a:r>
              <a:rPr lang="en-CA" dirty="0"/>
              <a:t>Use full-hand power grip rather than finger pinch grip</a:t>
            </a:r>
          </a:p>
          <a:p>
            <a:r>
              <a:rPr lang="en-CA" dirty="0"/>
              <a:t>Adjust work area for neutral postures and no reaching</a:t>
            </a:r>
          </a:p>
          <a:p>
            <a:r>
              <a:rPr lang="en-CA" dirty="0"/>
              <a:t>Use good movement technique</a:t>
            </a:r>
          </a:p>
          <a:p>
            <a:r>
              <a:rPr lang="en-CA" dirty="0"/>
              <a:t>Ask for assistance</a:t>
            </a:r>
          </a:p>
          <a:p>
            <a:endParaRPr lang="en-CA" dirty="0"/>
          </a:p>
        </p:txBody>
      </p:sp>
      <p:sp>
        <p:nvSpPr>
          <p:cNvPr id="4" name="Content Placeholder 3">
            <a:extLst>
              <a:ext uri="{FF2B5EF4-FFF2-40B4-BE49-F238E27FC236}">
                <a16:creationId xmlns:a16="http://schemas.microsoft.com/office/drawing/2014/main" id="{264DCAB4-7160-5C83-F266-D2EF06CAD8D6}"/>
              </a:ext>
            </a:extLst>
          </p:cNvPr>
          <p:cNvSpPr>
            <a:spLocks noGrp="1"/>
          </p:cNvSpPr>
          <p:nvPr>
            <p:ph sz="half" idx="2"/>
          </p:nvPr>
        </p:nvSpPr>
        <p:spPr/>
        <p:txBody>
          <a:bodyPr>
            <a:normAutofit lnSpcReduction="10000"/>
          </a:bodyPr>
          <a:lstStyle/>
          <a:p>
            <a:r>
              <a:rPr lang="en-CA" dirty="0"/>
              <a:t>IMAGES</a:t>
            </a:r>
          </a:p>
        </p:txBody>
      </p:sp>
      <p:pic>
        <p:nvPicPr>
          <p:cNvPr id="6" name="Picture 5">
            <a:extLst>
              <a:ext uri="{FF2B5EF4-FFF2-40B4-BE49-F238E27FC236}">
                <a16:creationId xmlns:a16="http://schemas.microsoft.com/office/drawing/2014/main" id="{4631E6EC-9F2B-6897-ECA6-15F68DFF3DF7}"/>
              </a:ext>
            </a:extLst>
          </p:cNvPr>
          <p:cNvPicPr>
            <a:picLocks noChangeAspect="1"/>
          </p:cNvPicPr>
          <p:nvPr/>
        </p:nvPicPr>
        <p:blipFill>
          <a:blip r:embed="rId3"/>
          <a:stretch>
            <a:fillRect/>
          </a:stretch>
        </p:blipFill>
        <p:spPr>
          <a:xfrm>
            <a:off x="9374494" y="1405054"/>
            <a:ext cx="2817505" cy="2689436"/>
          </a:xfrm>
          <a:prstGeom prst="rect">
            <a:avLst/>
          </a:prstGeom>
        </p:spPr>
      </p:pic>
      <p:pic>
        <p:nvPicPr>
          <p:cNvPr id="8" name="Picture 7">
            <a:extLst>
              <a:ext uri="{FF2B5EF4-FFF2-40B4-BE49-F238E27FC236}">
                <a16:creationId xmlns:a16="http://schemas.microsoft.com/office/drawing/2014/main" id="{4B675903-30DC-AD05-9A4D-4E65B4AB6873}"/>
              </a:ext>
            </a:extLst>
          </p:cNvPr>
          <p:cNvPicPr>
            <a:picLocks noChangeAspect="1"/>
          </p:cNvPicPr>
          <p:nvPr/>
        </p:nvPicPr>
        <p:blipFill>
          <a:blip r:embed="rId4"/>
          <a:stretch>
            <a:fillRect/>
          </a:stretch>
        </p:blipFill>
        <p:spPr>
          <a:xfrm>
            <a:off x="5769757" y="4001294"/>
            <a:ext cx="3379078" cy="2888165"/>
          </a:xfrm>
          <a:prstGeom prst="rect">
            <a:avLst/>
          </a:prstGeom>
        </p:spPr>
      </p:pic>
      <p:pic>
        <p:nvPicPr>
          <p:cNvPr id="10" name="Picture 9">
            <a:extLst>
              <a:ext uri="{FF2B5EF4-FFF2-40B4-BE49-F238E27FC236}">
                <a16:creationId xmlns:a16="http://schemas.microsoft.com/office/drawing/2014/main" id="{B12ABE02-E54C-E169-1ED0-9089977011EF}"/>
              </a:ext>
            </a:extLst>
          </p:cNvPr>
          <p:cNvPicPr>
            <a:picLocks noChangeAspect="1"/>
          </p:cNvPicPr>
          <p:nvPr/>
        </p:nvPicPr>
        <p:blipFill>
          <a:blip r:embed="rId5"/>
          <a:stretch>
            <a:fillRect/>
          </a:stretch>
        </p:blipFill>
        <p:spPr>
          <a:xfrm>
            <a:off x="9301235" y="4094490"/>
            <a:ext cx="2138250" cy="2466490"/>
          </a:xfrm>
          <a:prstGeom prst="rect">
            <a:avLst/>
          </a:prstGeom>
        </p:spPr>
      </p:pic>
    </p:spTree>
    <p:extLst>
      <p:ext uri="{BB962C8B-B14F-4D97-AF65-F5344CB8AC3E}">
        <p14:creationId xmlns:p14="http://schemas.microsoft.com/office/powerpoint/2010/main" val="103705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3D80-F911-989E-B069-CA9FF8314E60}"/>
              </a:ext>
            </a:extLst>
          </p:cNvPr>
          <p:cNvSpPr>
            <a:spLocks noGrp="1"/>
          </p:cNvSpPr>
          <p:nvPr>
            <p:ph type="title"/>
          </p:nvPr>
        </p:nvSpPr>
        <p:spPr/>
        <p:txBody>
          <a:bodyPr/>
          <a:lstStyle/>
          <a:p>
            <a:r>
              <a:rPr lang="en-CA" dirty="0"/>
              <a:t>Hazard: Awkward Postures</a:t>
            </a:r>
          </a:p>
        </p:txBody>
      </p:sp>
      <p:sp>
        <p:nvSpPr>
          <p:cNvPr id="3" name="Content Placeholder 2">
            <a:extLst>
              <a:ext uri="{FF2B5EF4-FFF2-40B4-BE49-F238E27FC236}">
                <a16:creationId xmlns:a16="http://schemas.microsoft.com/office/drawing/2014/main" id="{6A918CEB-FBA4-82B0-3C3D-AD7CAA6F32BE}"/>
              </a:ext>
            </a:extLst>
          </p:cNvPr>
          <p:cNvSpPr>
            <a:spLocks noGrp="1"/>
          </p:cNvSpPr>
          <p:nvPr>
            <p:ph sz="half" idx="1"/>
          </p:nvPr>
        </p:nvSpPr>
        <p:spPr/>
        <p:txBody>
          <a:bodyPr/>
          <a:lstStyle/>
          <a:p>
            <a:r>
              <a:rPr lang="en-CA" dirty="0"/>
              <a:t>Reaching, bending, twisting</a:t>
            </a:r>
          </a:p>
        </p:txBody>
      </p:sp>
      <p:sp>
        <p:nvSpPr>
          <p:cNvPr id="4" name="Content Placeholder 3">
            <a:extLst>
              <a:ext uri="{FF2B5EF4-FFF2-40B4-BE49-F238E27FC236}">
                <a16:creationId xmlns:a16="http://schemas.microsoft.com/office/drawing/2014/main" id="{6B3A7FA9-87E5-0410-E411-19418ECE16E9}"/>
              </a:ext>
            </a:extLst>
          </p:cNvPr>
          <p:cNvSpPr>
            <a:spLocks noGrp="1"/>
          </p:cNvSpPr>
          <p:nvPr>
            <p:ph sz="half" idx="2"/>
          </p:nvPr>
        </p:nvSpPr>
        <p:spPr/>
        <p:txBody>
          <a:bodyPr/>
          <a:lstStyle/>
          <a:p>
            <a:r>
              <a:rPr lang="en-CA" dirty="0"/>
              <a:t>IMAGES – reaching (high/low shelves – shoulder/back), gripping (wrist)</a:t>
            </a:r>
          </a:p>
        </p:txBody>
      </p:sp>
    </p:spTree>
    <p:extLst>
      <p:ext uri="{BB962C8B-B14F-4D97-AF65-F5344CB8AC3E}">
        <p14:creationId xmlns:p14="http://schemas.microsoft.com/office/powerpoint/2010/main" val="269013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B060-C61B-FB22-F381-FC3D0900196A}"/>
              </a:ext>
            </a:extLst>
          </p:cNvPr>
          <p:cNvSpPr>
            <a:spLocks noGrp="1"/>
          </p:cNvSpPr>
          <p:nvPr>
            <p:ph type="title"/>
          </p:nvPr>
        </p:nvSpPr>
        <p:spPr/>
        <p:txBody>
          <a:bodyPr/>
          <a:lstStyle/>
          <a:p>
            <a:r>
              <a:rPr lang="en-CA" dirty="0"/>
              <a:t>Controlling Risk: Awkward Postures</a:t>
            </a:r>
          </a:p>
        </p:txBody>
      </p:sp>
      <p:sp>
        <p:nvSpPr>
          <p:cNvPr id="3" name="Content Placeholder 2">
            <a:extLst>
              <a:ext uri="{FF2B5EF4-FFF2-40B4-BE49-F238E27FC236}">
                <a16:creationId xmlns:a16="http://schemas.microsoft.com/office/drawing/2014/main" id="{43FEF540-5FEA-D52A-3722-6E7FD67F1540}"/>
              </a:ext>
            </a:extLst>
          </p:cNvPr>
          <p:cNvSpPr>
            <a:spLocks noGrp="1"/>
          </p:cNvSpPr>
          <p:nvPr>
            <p:ph sz="half" idx="1"/>
          </p:nvPr>
        </p:nvSpPr>
        <p:spPr/>
        <p:txBody>
          <a:bodyPr/>
          <a:lstStyle/>
          <a:p>
            <a:r>
              <a:rPr lang="en-CA" dirty="0"/>
              <a:t>Set up work to fit you and to fit the task</a:t>
            </a:r>
          </a:p>
          <a:p>
            <a:r>
              <a:rPr lang="en-CA" dirty="0"/>
              <a:t>Target working height near elbow height</a:t>
            </a:r>
          </a:p>
          <a:p>
            <a:r>
              <a:rPr lang="en-CA" dirty="0"/>
              <a:t>Target reaches to be within forearm reach </a:t>
            </a:r>
          </a:p>
          <a:p>
            <a:r>
              <a:rPr lang="en-CA" dirty="0"/>
              <a:t>Position yourself to minimize awkward postures</a:t>
            </a:r>
          </a:p>
        </p:txBody>
      </p:sp>
      <p:sp>
        <p:nvSpPr>
          <p:cNvPr id="4" name="Content Placeholder 3">
            <a:extLst>
              <a:ext uri="{FF2B5EF4-FFF2-40B4-BE49-F238E27FC236}">
                <a16:creationId xmlns:a16="http://schemas.microsoft.com/office/drawing/2014/main" id="{36B3D06D-8839-8A28-A68D-EB357FD73BE1}"/>
              </a:ext>
            </a:extLst>
          </p:cNvPr>
          <p:cNvSpPr>
            <a:spLocks noGrp="1"/>
          </p:cNvSpPr>
          <p:nvPr>
            <p:ph sz="half" idx="2"/>
          </p:nvPr>
        </p:nvSpPr>
        <p:spPr/>
        <p:txBody>
          <a:bodyPr/>
          <a:lstStyle/>
          <a:p>
            <a:r>
              <a:rPr lang="en-CA" dirty="0"/>
              <a:t>IMAGES</a:t>
            </a:r>
          </a:p>
          <a:p>
            <a:r>
              <a:rPr lang="en-CA" dirty="0"/>
              <a:t>Check stand</a:t>
            </a:r>
          </a:p>
          <a:p>
            <a:r>
              <a:rPr lang="en-CA" dirty="0"/>
              <a:t>Stocking cart</a:t>
            </a:r>
          </a:p>
          <a:p>
            <a:endParaRPr lang="en-CA" dirty="0"/>
          </a:p>
        </p:txBody>
      </p:sp>
      <p:pic>
        <p:nvPicPr>
          <p:cNvPr id="8" name="Picture 7">
            <a:extLst>
              <a:ext uri="{FF2B5EF4-FFF2-40B4-BE49-F238E27FC236}">
                <a16:creationId xmlns:a16="http://schemas.microsoft.com/office/drawing/2014/main" id="{7A338E67-2024-2F2B-5267-690F3E043A00}"/>
              </a:ext>
            </a:extLst>
          </p:cNvPr>
          <p:cNvPicPr>
            <a:picLocks noChangeAspect="1"/>
          </p:cNvPicPr>
          <p:nvPr/>
        </p:nvPicPr>
        <p:blipFill>
          <a:blip r:embed="rId3"/>
          <a:stretch>
            <a:fillRect/>
          </a:stretch>
        </p:blipFill>
        <p:spPr>
          <a:xfrm>
            <a:off x="8207933" y="3325619"/>
            <a:ext cx="3021270" cy="3167256"/>
          </a:xfrm>
          <a:prstGeom prst="rect">
            <a:avLst/>
          </a:prstGeom>
        </p:spPr>
      </p:pic>
      <p:pic>
        <p:nvPicPr>
          <p:cNvPr id="10" name="Picture 9">
            <a:extLst>
              <a:ext uri="{FF2B5EF4-FFF2-40B4-BE49-F238E27FC236}">
                <a16:creationId xmlns:a16="http://schemas.microsoft.com/office/drawing/2014/main" id="{3034D155-F3DE-1CDE-E759-65CC8DB568F6}"/>
              </a:ext>
            </a:extLst>
          </p:cNvPr>
          <p:cNvPicPr>
            <a:picLocks noChangeAspect="1"/>
          </p:cNvPicPr>
          <p:nvPr/>
        </p:nvPicPr>
        <p:blipFill>
          <a:blip r:embed="rId4"/>
          <a:stretch>
            <a:fillRect/>
          </a:stretch>
        </p:blipFill>
        <p:spPr>
          <a:xfrm>
            <a:off x="5373029" y="3325619"/>
            <a:ext cx="2832138" cy="3398566"/>
          </a:xfrm>
          <a:prstGeom prst="rect">
            <a:avLst/>
          </a:prstGeom>
        </p:spPr>
      </p:pic>
      <p:pic>
        <p:nvPicPr>
          <p:cNvPr id="13" name="Picture 12">
            <a:extLst>
              <a:ext uri="{FF2B5EF4-FFF2-40B4-BE49-F238E27FC236}">
                <a16:creationId xmlns:a16="http://schemas.microsoft.com/office/drawing/2014/main" id="{BAE6FA51-160F-E54B-F97A-C68E883E38D8}"/>
              </a:ext>
            </a:extLst>
          </p:cNvPr>
          <p:cNvPicPr>
            <a:picLocks noChangeAspect="1"/>
          </p:cNvPicPr>
          <p:nvPr/>
        </p:nvPicPr>
        <p:blipFill>
          <a:blip r:embed="rId5"/>
          <a:stretch>
            <a:fillRect/>
          </a:stretch>
        </p:blipFill>
        <p:spPr>
          <a:xfrm>
            <a:off x="8865049" y="602165"/>
            <a:ext cx="2877197" cy="2723453"/>
          </a:xfrm>
          <a:prstGeom prst="rect">
            <a:avLst/>
          </a:prstGeom>
        </p:spPr>
      </p:pic>
    </p:spTree>
    <p:extLst>
      <p:ext uri="{BB962C8B-B14F-4D97-AF65-F5344CB8AC3E}">
        <p14:creationId xmlns:p14="http://schemas.microsoft.com/office/powerpoint/2010/main" val="206410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E359-3B4A-1861-D0C1-9C458E4520C9}"/>
              </a:ext>
            </a:extLst>
          </p:cNvPr>
          <p:cNvSpPr>
            <a:spLocks noGrp="1"/>
          </p:cNvSpPr>
          <p:nvPr>
            <p:ph type="title"/>
          </p:nvPr>
        </p:nvSpPr>
        <p:spPr/>
        <p:txBody>
          <a:bodyPr/>
          <a:lstStyle/>
          <a:p>
            <a:r>
              <a:rPr lang="en-CA" dirty="0"/>
              <a:t>Hazard: Repetitive Motions</a:t>
            </a:r>
          </a:p>
        </p:txBody>
      </p:sp>
      <p:sp>
        <p:nvSpPr>
          <p:cNvPr id="3" name="Content Placeholder 2">
            <a:extLst>
              <a:ext uri="{FF2B5EF4-FFF2-40B4-BE49-F238E27FC236}">
                <a16:creationId xmlns:a16="http://schemas.microsoft.com/office/drawing/2014/main" id="{A9E22337-05BC-26D1-8F40-C68A9BDE0E80}"/>
              </a:ext>
            </a:extLst>
          </p:cNvPr>
          <p:cNvSpPr>
            <a:spLocks noGrp="1"/>
          </p:cNvSpPr>
          <p:nvPr>
            <p:ph sz="half" idx="1"/>
          </p:nvPr>
        </p:nvSpPr>
        <p:spPr/>
        <p:txBody>
          <a:bodyPr/>
          <a:lstStyle/>
          <a:p>
            <a:r>
              <a:rPr lang="en-CA" dirty="0"/>
              <a:t>Using the same body part repeatedly or sustaining effort without rest</a:t>
            </a:r>
          </a:p>
          <a:p>
            <a:r>
              <a:rPr lang="en-CA" dirty="0"/>
              <a:t>E.g., stocking shelves, folding clothing, checkout</a:t>
            </a:r>
          </a:p>
        </p:txBody>
      </p:sp>
      <p:sp>
        <p:nvSpPr>
          <p:cNvPr id="4" name="Content Placeholder 3">
            <a:extLst>
              <a:ext uri="{FF2B5EF4-FFF2-40B4-BE49-F238E27FC236}">
                <a16:creationId xmlns:a16="http://schemas.microsoft.com/office/drawing/2014/main" id="{34458218-13FC-5146-5F1A-D53333F7D22D}"/>
              </a:ext>
            </a:extLst>
          </p:cNvPr>
          <p:cNvSpPr>
            <a:spLocks noGrp="1"/>
          </p:cNvSpPr>
          <p:nvPr>
            <p:ph sz="half" idx="2"/>
          </p:nvPr>
        </p:nvSpPr>
        <p:spPr/>
        <p:txBody>
          <a:bodyPr/>
          <a:lstStyle/>
          <a:p>
            <a:r>
              <a:rPr lang="en-CA" dirty="0"/>
              <a:t>IMAGE </a:t>
            </a:r>
          </a:p>
          <a:p>
            <a:r>
              <a:rPr lang="en-CA" dirty="0"/>
              <a:t>Check stand or folding or stocking</a:t>
            </a:r>
          </a:p>
        </p:txBody>
      </p:sp>
      <p:pic>
        <p:nvPicPr>
          <p:cNvPr id="6" name="Picture 5">
            <a:extLst>
              <a:ext uri="{FF2B5EF4-FFF2-40B4-BE49-F238E27FC236}">
                <a16:creationId xmlns:a16="http://schemas.microsoft.com/office/drawing/2014/main" id="{D350BBFC-645A-8F93-587E-B4E1D3282A5A}"/>
              </a:ext>
            </a:extLst>
          </p:cNvPr>
          <p:cNvPicPr>
            <a:picLocks noChangeAspect="1"/>
          </p:cNvPicPr>
          <p:nvPr/>
        </p:nvPicPr>
        <p:blipFill>
          <a:blip r:embed="rId3"/>
          <a:stretch>
            <a:fillRect/>
          </a:stretch>
        </p:blipFill>
        <p:spPr>
          <a:xfrm>
            <a:off x="6851793" y="3245315"/>
            <a:ext cx="3163018" cy="3066585"/>
          </a:xfrm>
          <a:prstGeom prst="rect">
            <a:avLst/>
          </a:prstGeom>
        </p:spPr>
      </p:pic>
    </p:spTree>
    <p:extLst>
      <p:ext uri="{BB962C8B-B14F-4D97-AF65-F5344CB8AC3E}">
        <p14:creationId xmlns:p14="http://schemas.microsoft.com/office/powerpoint/2010/main" val="231977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C5E5-08DB-69C5-26EA-4C7FF68E3B97}"/>
              </a:ext>
            </a:extLst>
          </p:cNvPr>
          <p:cNvSpPr>
            <a:spLocks noGrp="1"/>
          </p:cNvSpPr>
          <p:nvPr>
            <p:ph type="title"/>
          </p:nvPr>
        </p:nvSpPr>
        <p:spPr/>
        <p:txBody>
          <a:bodyPr/>
          <a:lstStyle/>
          <a:p>
            <a:r>
              <a:rPr lang="en-CA" dirty="0"/>
              <a:t>Controlling Risk: Repetitive Motions</a:t>
            </a:r>
          </a:p>
        </p:txBody>
      </p:sp>
      <p:sp>
        <p:nvSpPr>
          <p:cNvPr id="3" name="Content Placeholder 2">
            <a:extLst>
              <a:ext uri="{FF2B5EF4-FFF2-40B4-BE49-F238E27FC236}">
                <a16:creationId xmlns:a16="http://schemas.microsoft.com/office/drawing/2014/main" id="{5BBA58E6-FC54-7027-C67C-BB6A9EF5A3B1}"/>
              </a:ext>
            </a:extLst>
          </p:cNvPr>
          <p:cNvSpPr>
            <a:spLocks noGrp="1"/>
          </p:cNvSpPr>
          <p:nvPr>
            <p:ph sz="half" idx="1"/>
          </p:nvPr>
        </p:nvSpPr>
        <p:spPr/>
        <p:txBody>
          <a:bodyPr/>
          <a:lstStyle/>
          <a:p>
            <a:r>
              <a:rPr lang="en-CA" dirty="0"/>
              <a:t>Warm-up and Stretching</a:t>
            </a:r>
          </a:p>
          <a:p>
            <a:r>
              <a:rPr lang="en-CA" dirty="0"/>
              <a:t>Rest breaks and micro-breaks</a:t>
            </a:r>
          </a:p>
          <a:p>
            <a:r>
              <a:rPr lang="en-CA" dirty="0"/>
              <a:t>Vary tasks or share work</a:t>
            </a:r>
          </a:p>
          <a:p>
            <a:r>
              <a:rPr lang="en-CA" dirty="0"/>
              <a:t>Switch hands or use both hands</a:t>
            </a:r>
          </a:p>
        </p:txBody>
      </p:sp>
      <p:sp>
        <p:nvSpPr>
          <p:cNvPr id="4" name="Content Placeholder 3">
            <a:extLst>
              <a:ext uri="{FF2B5EF4-FFF2-40B4-BE49-F238E27FC236}">
                <a16:creationId xmlns:a16="http://schemas.microsoft.com/office/drawing/2014/main" id="{44653BD6-FEB6-75DC-575D-E915634A113C}"/>
              </a:ext>
            </a:extLst>
          </p:cNvPr>
          <p:cNvSpPr>
            <a:spLocks noGrp="1"/>
          </p:cNvSpPr>
          <p:nvPr>
            <p:ph sz="half" idx="2"/>
          </p:nvPr>
        </p:nvSpPr>
        <p:spPr/>
        <p:txBody>
          <a:bodyPr/>
          <a:lstStyle/>
          <a:p>
            <a:endParaRPr lang="en-CA"/>
          </a:p>
        </p:txBody>
      </p:sp>
    </p:spTree>
    <p:extLst>
      <p:ext uri="{BB962C8B-B14F-4D97-AF65-F5344CB8AC3E}">
        <p14:creationId xmlns:p14="http://schemas.microsoft.com/office/powerpoint/2010/main" val="325771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13EC-1B63-4392-22BE-9B1B2E792F8F}"/>
              </a:ext>
            </a:extLst>
          </p:cNvPr>
          <p:cNvSpPr>
            <a:spLocks noGrp="1"/>
          </p:cNvSpPr>
          <p:nvPr>
            <p:ph type="title"/>
          </p:nvPr>
        </p:nvSpPr>
        <p:spPr/>
        <p:txBody>
          <a:bodyPr/>
          <a:lstStyle/>
          <a:p>
            <a:r>
              <a:rPr lang="en-CA" dirty="0"/>
              <a:t>Hazard: Contact Pressure</a:t>
            </a:r>
          </a:p>
        </p:txBody>
      </p:sp>
      <p:sp>
        <p:nvSpPr>
          <p:cNvPr id="3" name="Content Placeholder 2">
            <a:extLst>
              <a:ext uri="{FF2B5EF4-FFF2-40B4-BE49-F238E27FC236}">
                <a16:creationId xmlns:a16="http://schemas.microsoft.com/office/drawing/2014/main" id="{5CD9C64F-30DF-190D-BAE1-7609F7E9FB24}"/>
              </a:ext>
            </a:extLst>
          </p:cNvPr>
          <p:cNvSpPr>
            <a:spLocks noGrp="1"/>
          </p:cNvSpPr>
          <p:nvPr>
            <p:ph sz="half" idx="1"/>
          </p:nvPr>
        </p:nvSpPr>
        <p:spPr/>
        <p:txBody>
          <a:bodyPr/>
          <a:lstStyle/>
          <a:p>
            <a:r>
              <a:rPr lang="en-CA" dirty="0"/>
              <a:t>Leaning against edges</a:t>
            </a:r>
          </a:p>
          <a:p>
            <a:r>
              <a:rPr lang="en-CA" dirty="0"/>
              <a:t>Kneeling on hard surfaces</a:t>
            </a:r>
          </a:p>
          <a:p>
            <a:r>
              <a:rPr lang="en-CA" dirty="0"/>
              <a:t>Small handles (e.g., buckets with wire handles)</a:t>
            </a:r>
          </a:p>
          <a:p>
            <a:r>
              <a:rPr lang="en-CA" dirty="0"/>
              <a:t>Hard or square edges on handles</a:t>
            </a:r>
          </a:p>
          <a:p>
            <a:r>
              <a:rPr lang="en-CA" dirty="0"/>
              <a:t>Using your hand or body parts to hammer objects</a:t>
            </a:r>
          </a:p>
        </p:txBody>
      </p:sp>
      <p:sp>
        <p:nvSpPr>
          <p:cNvPr id="4" name="Content Placeholder 3">
            <a:extLst>
              <a:ext uri="{FF2B5EF4-FFF2-40B4-BE49-F238E27FC236}">
                <a16:creationId xmlns:a16="http://schemas.microsoft.com/office/drawing/2014/main" id="{56DB6152-D98E-5477-3AF7-910C70924B06}"/>
              </a:ext>
            </a:extLst>
          </p:cNvPr>
          <p:cNvSpPr>
            <a:spLocks noGrp="1"/>
          </p:cNvSpPr>
          <p:nvPr>
            <p:ph sz="half" idx="2"/>
          </p:nvPr>
        </p:nvSpPr>
        <p:spPr/>
        <p:txBody>
          <a:bodyPr/>
          <a:lstStyle/>
          <a:p>
            <a:r>
              <a:rPr lang="en-CA" dirty="0"/>
              <a:t>IMAGES</a:t>
            </a:r>
          </a:p>
          <a:p>
            <a:pPr lvl="1"/>
            <a:r>
              <a:rPr lang="en-CA" dirty="0"/>
              <a:t>Forearm on counter edge</a:t>
            </a:r>
          </a:p>
          <a:p>
            <a:pPr lvl="1"/>
            <a:r>
              <a:rPr lang="en-CA" dirty="0"/>
              <a:t>Fingers on wire handle</a:t>
            </a:r>
          </a:p>
          <a:p>
            <a:pPr lvl="1"/>
            <a:r>
              <a:rPr lang="en-CA" dirty="0"/>
              <a:t>Pricing gun</a:t>
            </a:r>
          </a:p>
        </p:txBody>
      </p:sp>
    </p:spTree>
    <p:extLst>
      <p:ext uri="{BB962C8B-B14F-4D97-AF65-F5344CB8AC3E}">
        <p14:creationId xmlns:p14="http://schemas.microsoft.com/office/powerpoint/2010/main" val="313184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50D6-89F1-D6AA-B023-4321644A084D}"/>
              </a:ext>
            </a:extLst>
          </p:cNvPr>
          <p:cNvSpPr>
            <a:spLocks noGrp="1"/>
          </p:cNvSpPr>
          <p:nvPr>
            <p:ph type="title"/>
          </p:nvPr>
        </p:nvSpPr>
        <p:spPr/>
        <p:txBody>
          <a:bodyPr/>
          <a:lstStyle/>
          <a:p>
            <a:r>
              <a:rPr lang="en-CA" dirty="0"/>
              <a:t>What are MSI?</a:t>
            </a:r>
          </a:p>
        </p:txBody>
      </p:sp>
      <p:sp>
        <p:nvSpPr>
          <p:cNvPr id="3" name="Content Placeholder 2">
            <a:extLst>
              <a:ext uri="{FF2B5EF4-FFF2-40B4-BE49-F238E27FC236}">
                <a16:creationId xmlns:a16="http://schemas.microsoft.com/office/drawing/2014/main" id="{EBBA72EC-47A8-FE95-DFE3-AC29D96FAE31}"/>
              </a:ext>
            </a:extLst>
          </p:cNvPr>
          <p:cNvSpPr>
            <a:spLocks noGrp="1"/>
          </p:cNvSpPr>
          <p:nvPr>
            <p:ph idx="1"/>
          </p:nvPr>
        </p:nvSpPr>
        <p:spPr>
          <a:xfrm>
            <a:off x="838200" y="1690688"/>
            <a:ext cx="10515600" cy="4486275"/>
          </a:xfrm>
        </p:spPr>
        <p:txBody>
          <a:bodyPr/>
          <a:lstStyle/>
          <a:p>
            <a:r>
              <a:rPr lang="en-CA" dirty="0"/>
              <a:t>MSI are soft tissue injuries that are caused or made worse by work</a:t>
            </a:r>
          </a:p>
          <a:p>
            <a:r>
              <a:rPr lang="en-CA" dirty="0"/>
              <a:t>MSI may be caused by a single event</a:t>
            </a:r>
            <a:br>
              <a:rPr lang="en-CA" dirty="0"/>
            </a:br>
            <a:r>
              <a:rPr lang="en-CA" dirty="0"/>
              <a:t>For example, straining a muscle during heavy lifting</a:t>
            </a:r>
          </a:p>
          <a:p>
            <a:r>
              <a:rPr lang="en-CA" dirty="0"/>
              <a:t>MSI may be caused by the effects of multiple repeated events</a:t>
            </a:r>
            <a:br>
              <a:rPr lang="en-CA" dirty="0"/>
            </a:br>
            <a:r>
              <a:rPr lang="en-CA" dirty="0"/>
              <a:t>For example, tendonitis from repetitive awkward wrist movements</a:t>
            </a:r>
          </a:p>
        </p:txBody>
      </p:sp>
    </p:spTree>
    <p:extLst>
      <p:ext uri="{BB962C8B-B14F-4D97-AF65-F5344CB8AC3E}">
        <p14:creationId xmlns:p14="http://schemas.microsoft.com/office/powerpoint/2010/main" val="259490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F49A-AE45-3619-12EF-13B5DAFA3ABF}"/>
              </a:ext>
            </a:extLst>
          </p:cNvPr>
          <p:cNvSpPr>
            <a:spLocks noGrp="1"/>
          </p:cNvSpPr>
          <p:nvPr>
            <p:ph type="title"/>
          </p:nvPr>
        </p:nvSpPr>
        <p:spPr/>
        <p:txBody>
          <a:bodyPr/>
          <a:lstStyle/>
          <a:p>
            <a:r>
              <a:rPr lang="en-CA" dirty="0"/>
              <a:t>Controlling Risk: Contact Pressure</a:t>
            </a:r>
          </a:p>
        </p:txBody>
      </p:sp>
      <p:sp>
        <p:nvSpPr>
          <p:cNvPr id="3" name="Content Placeholder 2">
            <a:extLst>
              <a:ext uri="{FF2B5EF4-FFF2-40B4-BE49-F238E27FC236}">
                <a16:creationId xmlns:a16="http://schemas.microsoft.com/office/drawing/2014/main" id="{483FAA1A-0082-2E1D-211D-8F6A7A39BB4F}"/>
              </a:ext>
            </a:extLst>
          </p:cNvPr>
          <p:cNvSpPr>
            <a:spLocks noGrp="1"/>
          </p:cNvSpPr>
          <p:nvPr>
            <p:ph sz="half" idx="1"/>
          </p:nvPr>
        </p:nvSpPr>
        <p:spPr/>
        <p:txBody>
          <a:bodyPr/>
          <a:lstStyle/>
          <a:p>
            <a:r>
              <a:rPr lang="en-CA" dirty="0"/>
              <a:t>Adjust working height to avoid leaning on edges</a:t>
            </a:r>
          </a:p>
          <a:p>
            <a:r>
              <a:rPr lang="en-CA" dirty="0"/>
              <a:t>Padding on edges, handles or hard surfaces</a:t>
            </a:r>
          </a:p>
          <a:p>
            <a:r>
              <a:rPr lang="en-CA" dirty="0"/>
              <a:t>Gloves to pad hands</a:t>
            </a:r>
          </a:p>
          <a:p>
            <a:r>
              <a:rPr lang="en-CA" dirty="0"/>
              <a:t>Knee pads for kneeling</a:t>
            </a:r>
          </a:p>
          <a:p>
            <a:r>
              <a:rPr lang="en-CA" dirty="0"/>
              <a:t>Avoid using body parts as a hammer – get a hammer</a:t>
            </a:r>
          </a:p>
        </p:txBody>
      </p:sp>
      <p:sp>
        <p:nvSpPr>
          <p:cNvPr id="4" name="Content Placeholder 3">
            <a:extLst>
              <a:ext uri="{FF2B5EF4-FFF2-40B4-BE49-F238E27FC236}">
                <a16:creationId xmlns:a16="http://schemas.microsoft.com/office/drawing/2014/main" id="{0A6640F3-8FD8-A4CE-5E9D-37B812FB17C9}"/>
              </a:ext>
            </a:extLst>
          </p:cNvPr>
          <p:cNvSpPr>
            <a:spLocks noGrp="1"/>
          </p:cNvSpPr>
          <p:nvPr>
            <p:ph sz="half" idx="2"/>
          </p:nvPr>
        </p:nvSpPr>
        <p:spPr/>
        <p:txBody>
          <a:bodyPr/>
          <a:lstStyle/>
          <a:p>
            <a:r>
              <a:rPr lang="en-CA" dirty="0"/>
              <a:t>IMAGES</a:t>
            </a:r>
          </a:p>
        </p:txBody>
      </p:sp>
      <p:pic>
        <p:nvPicPr>
          <p:cNvPr id="6" name="Picture 5">
            <a:extLst>
              <a:ext uri="{FF2B5EF4-FFF2-40B4-BE49-F238E27FC236}">
                <a16:creationId xmlns:a16="http://schemas.microsoft.com/office/drawing/2014/main" id="{A9920D2D-AFC9-05B6-8CBF-6B9F81EDC62F}"/>
              </a:ext>
            </a:extLst>
          </p:cNvPr>
          <p:cNvPicPr>
            <a:picLocks noChangeAspect="1"/>
          </p:cNvPicPr>
          <p:nvPr/>
        </p:nvPicPr>
        <p:blipFill>
          <a:blip r:embed="rId2"/>
          <a:stretch>
            <a:fillRect/>
          </a:stretch>
        </p:blipFill>
        <p:spPr>
          <a:xfrm>
            <a:off x="6440747" y="2486721"/>
            <a:ext cx="3428664" cy="3557239"/>
          </a:xfrm>
          <a:prstGeom prst="rect">
            <a:avLst/>
          </a:prstGeom>
        </p:spPr>
      </p:pic>
    </p:spTree>
    <p:extLst>
      <p:ext uri="{BB962C8B-B14F-4D97-AF65-F5344CB8AC3E}">
        <p14:creationId xmlns:p14="http://schemas.microsoft.com/office/powerpoint/2010/main" val="50138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5A1B-F7AC-7529-193A-E665690969FE}"/>
              </a:ext>
            </a:extLst>
          </p:cNvPr>
          <p:cNvSpPr>
            <a:spLocks noGrp="1"/>
          </p:cNvSpPr>
          <p:nvPr>
            <p:ph type="title"/>
          </p:nvPr>
        </p:nvSpPr>
        <p:spPr/>
        <p:txBody>
          <a:bodyPr/>
          <a:lstStyle/>
          <a:p>
            <a:r>
              <a:rPr lang="en-CA" dirty="0"/>
              <a:t>Preferred Technique for Manual Lifting</a:t>
            </a:r>
          </a:p>
        </p:txBody>
      </p:sp>
      <p:sp>
        <p:nvSpPr>
          <p:cNvPr id="3" name="Content Placeholder 2">
            <a:extLst>
              <a:ext uri="{FF2B5EF4-FFF2-40B4-BE49-F238E27FC236}">
                <a16:creationId xmlns:a16="http://schemas.microsoft.com/office/drawing/2014/main" id="{A36ED9FD-4E3A-EDCD-D744-A23A08720FCE}"/>
              </a:ext>
            </a:extLst>
          </p:cNvPr>
          <p:cNvSpPr>
            <a:spLocks noGrp="1"/>
          </p:cNvSpPr>
          <p:nvPr>
            <p:ph sz="half" idx="1"/>
          </p:nvPr>
        </p:nvSpPr>
        <p:spPr/>
        <p:txBody>
          <a:bodyPr>
            <a:normAutofit fontScale="92500" lnSpcReduction="10000"/>
          </a:bodyPr>
          <a:lstStyle/>
          <a:p>
            <a:r>
              <a:rPr lang="en-CA" dirty="0"/>
              <a:t>Square and close to the load</a:t>
            </a:r>
          </a:p>
          <a:p>
            <a:r>
              <a:rPr lang="en-CA" dirty="0"/>
              <a:t>Two-hand grip</a:t>
            </a:r>
          </a:p>
          <a:p>
            <a:r>
              <a:rPr lang="en-CA" dirty="0"/>
              <a:t>Tighten abdominal muscles</a:t>
            </a:r>
          </a:p>
          <a:p>
            <a:r>
              <a:rPr lang="en-CA" dirty="0"/>
              <a:t>Stick your bum out and keep your head up (protect back posture; use leg muscles)</a:t>
            </a:r>
          </a:p>
          <a:p>
            <a:r>
              <a:rPr lang="en-CA" dirty="0"/>
              <a:t>Move smoothly at a controlled pace (avoid rapid movements)</a:t>
            </a:r>
          </a:p>
          <a:p>
            <a:r>
              <a:rPr lang="en-CA" dirty="0"/>
              <a:t>Move feet rather than twisting.</a:t>
            </a:r>
          </a:p>
          <a:p>
            <a:r>
              <a:rPr lang="en-CA" dirty="0"/>
              <a:t>Plan for lifting between mid-thigh and chest.</a:t>
            </a:r>
          </a:p>
        </p:txBody>
      </p:sp>
      <p:sp>
        <p:nvSpPr>
          <p:cNvPr id="4" name="Content Placeholder 3">
            <a:extLst>
              <a:ext uri="{FF2B5EF4-FFF2-40B4-BE49-F238E27FC236}">
                <a16:creationId xmlns:a16="http://schemas.microsoft.com/office/drawing/2014/main" id="{CA6F6676-61F6-5B84-ADBE-392027B9DF49}"/>
              </a:ext>
            </a:extLst>
          </p:cNvPr>
          <p:cNvSpPr>
            <a:spLocks noGrp="1"/>
          </p:cNvSpPr>
          <p:nvPr>
            <p:ph sz="half" idx="2"/>
          </p:nvPr>
        </p:nvSpPr>
        <p:spPr/>
        <p:txBody>
          <a:bodyPr>
            <a:normAutofit fontScale="92500" lnSpcReduction="10000"/>
          </a:bodyPr>
          <a:lstStyle/>
          <a:p>
            <a:r>
              <a:rPr lang="en-CA" dirty="0"/>
              <a:t>IMAGES</a:t>
            </a:r>
          </a:p>
        </p:txBody>
      </p:sp>
      <p:pic>
        <p:nvPicPr>
          <p:cNvPr id="6" name="Picture 5">
            <a:extLst>
              <a:ext uri="{FF2B5EF4-FFF2-40B4-BE49-F238E27FC236}">
                <a16:creationId xmlns:a16="http://schemas.microsoft.com/office/drawing/2014/main" id="{5CA82697-4704-D77C-2B91-65E5E793EE54}"/>
              </a:ext>
            </a:extLst>
          </p:cNvPr>
          <p:cNvPicPr>
            <a:picLocks noChangeAspect="1"/>
          </p:cNvPicPr>
          <p:nvPr/>
        </p:nvPicPr>
        <p:blipFill>
          <a:blip r:embed="rId2"/>
          <a:stretch>
            <a:fillRect/>
          </a:stretch>
        </p:blipFill>
        <p:spPr>
          <a:xfrm>
            <a:off x="7168375" y="3267617"/>
            <a:ext cx="3189249" cy="3044283"/>
          </a:xfrm>
          <a:prstGeom prst="rect">
            <a:avLst/>
          </a:prstGeom>
        </p:spPr>
      </p:pic>
    </p:spTree>
    <p:extLst>
      <p:ext uri="{BB962C8B-B14F-4D97-AF65-F5344CB8AC3E}">
        <p14:creationId xmlns:p14="http://schemas.microsoft.com/office/powerpoint/2010/main" val="75268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323F-29E9-34FD-B501-53CC249FA94F}"/>
              </a:ext>
            </a:extLst>
          </p:cNvPr>
          <p:cNvSpPr>
            <a:spLocks noGrp="1"/>
          </p:cNvSpPr>
          <p:nvPr>
            <p:ph type="title"/>
          </p:nvPr>
        </p:nvSpPr>
        <p:spPr/>
        <p:txBody>
          <a:bodyPr/>
          <a:lstStyle/>
          <a:p>
            <a:r>
              <a:rPr lang="en-CA" dirty="0"/>
              <a:t>Other risk factors and ideas for risk control</a:t>
            </a:r>
          </a:p>
        </p:txBody>
      </p:sp>
      <p:sp>
        <p:nvSpPr>
          <p:cNvPr id="3" name="Content Placeholder 2">
            <a:extLst>
              <a:ext uri="{FF2B5EF4-FFF2-40B4-BE49-F238E27FC236}">
                <a16:creationId xmlns:a16="http://schemas.microsoft.com/office/drawing/2014/main" id="{95953707-9BBE-9D49-AF26-FEFA17F9B5E6}"/>
              </a:ext>
            </a:extLst>
          </p:cNvPr>
          <p:cNvSpPr>
            <a:spLocks noGrp="1"/>
          </p:cNvSpPr>
          <p:nvPr>
            <p:ph sz="half" idx="1"/>
          </p:nvPr>
        </p:nvSpPr>
        <p:spPr/>
        <p:txBody>
          <a:bodyPr>
            <a:normAutofit fontScale="92500" lnSpcReduction="20000"/>
          </a:bodyPr>
          <a:lstStyle/>
          <a:p>
            <a:pPr marL="0" indent="0" algn="ctr">
              <a:buNone/>
            </a:pPr>
            <a:r>
              <a:rPr lang="en-CA" u="sng" dirty="0"/>
              <a:t>Risk Factors</a:t>
            </a:r>
          </a:p>
          <a:p>
            <a:r>
              <a:rPr lang="en-CA" dirty="0"/>
              <a:t>Cold (e.g., refrigerated zones)</a:t>
            </a:r>
          </a:p>
          <a:p>
            <a:r>
              <a:rPr lang="en-CA" dirty="0"/>
              <a:t>Hot (e.g., bakery, summer)</a:t>
            </a:r>
          </a:p>
          <a:p>
            <a:r>
              <a:rPr lang="en-CA" dirty="0"/>
              <a:t>Uneven or slippery flooring</a:t>
            </a:r>
          </a:p>
          <a:p>
            <a:r>
              <a:rPr lang="en-CA" dirty="0"/>
              <a:t>Poor lighting – shadow or glare</a:t>
            </a:r>
          </a:p>
          <a:p>
            <a:r>
              <a:rPr lang="en-CA" dirty="0"/>
              <a:t>Unaccustomed or new work</a:t>
            </a:r>
          </a:p>
          <a:p>
            <a:r>
              <a:rPr lang="en-CA" dirty="0"/>
              <a:t>Extended shifts or overtime</a:t>
            </a:r>
          </a:p>
          <a:p>
            <a:endParaRPr lang="en-CA" dirty="0"/>
          </a:p>
        </p:txBody>
      </p:sp>
      <p:sp>
        <p:nvSpPr>
          <p:cNvPr id="4" name="Content Placeholder 3">
            <a:extLst>
              <a:ext uri="{FF2B5EF4-FFF2-40B4-BE49-F238E27FC236}">
                <a16:creationId xmlns:a16="http://schemas.microsoft.com/office/drawing/2014/main" id="{FBF9ABD4-B135-EBFE-15A5-D4FE04141759}"/>
              </a:ext>
            </a:extLst>
          </p:cNvPr>
          <p:cNvSpPr>
            <a:spLocks noGrp="1"/>
          </p:cNvSpPr>
          <p:nvPr>
            <p:ph sz="half" idx="2"/>
          </p:nvPr>
        </p:nvSpPr>
        <p:spPr/>
        <p:txBody>
          <a:bodyPr>
            <a:normAutofit fontScale="92500" lnSpcReduction="20000"/>
          </a:bodyPr>
          <a:lstStyle/>
          <a:p>
            <a:pPr marL="0" indent="0" algn="ctr">
              <a:buNone/>
            </a:pPr>
            <a:r>
              <a:rPr lang="en-CA" u="sng" dirty="0"/>
              <a:t>Ideas for Risk Control</a:t>
            </a:r>
          </a:p>
          <a:p>
            <a:r>
              <a:rPr lang="en-CA" dirty="0"/>
              <a:t>Keep body, arms &amp; hands warm</a:t>
            </a:r>
          </a:p>
          <a:p>
            <a:r>
              <a:rPr lang="en-CA" dirty="0"/>
              <a:t>Drink fluids, increase breaks</a:t>
            </a:r>
          </a:p>
          <a:p>
            <a:r>
              <a:rPr lang="en-CA" dirty="0"/>
              <a:t>Clean up all spills or wet zones</a:t>
            </a:r>
          </a:p>
          <a:p>
            <a:r>
              <a:rPr lang="en-CA" dirty="0"/>
              <a:t>Headlamp for dark; blinds for bright; maintain lighting</a:t>
            </a:r>
          </a:p>
          <a:p>
            <a:r>
              <a:rPr lang="en-CA" dirty="0"/>
              <a:t>Learn how to safely perform new work – ask for assistance if needed</a:t>
            </a:r>
          </a:p>
          <a:p>
            <a:r>
              <a:rPr lang="en-CA" dirty="0"/>
              <a:t>Take scheduled breaks</a:t>
            </a:r>
          </a:p>
          <a:p>
            <a:r>
              <a:rPr lang="en-CA" dirty="0"/>
              <a:t>Use additional caution if working longer shifts</a:t>
            </a:r>
          </a:p>
        </p:txBody>
      </p:sp>
    </p:spTree>
    <p:extLst>
      <p:ext uri="{BB962C8B-B14F-4D97-AF65-F5344CB8AC3E}">
        <p14:creationId xmlns:p14="http://schemas.microsoft.com/office/powerpoint/2010/main" val="110477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6246-AAD9-2CE8-8AD1-F0A6348A2F9B}"/>
              </a:ext>
            </a:extLst>
          </p:cNvPr>
          <p:cNvSpPr>
            <a:spLocks noGrp="1"/>
          </p:cNvSpPr>
          <p:nvPr>
            <p:ph type="title"/>
          </p:nvPr>
        </p:nvSpPr>
        <p:spPr/>
        <p:txBody>
          <a:bodyPr/>
          <a:lstStyle/>
          <a:p>
            <a:r>
              <a:rPr lang="en-CA" dirty="0"/>
              <a:t>TO BE ADDED FOR SPECIFIC COMPANY/JOB</a:t>
            </a:r>
          </a:p>
        </p:txBody>
      </p:sp>
      <p:sp>
        <p:nvSpPr>
          <p:cNvPr id="3" name="Content Placeholder 2">
            <a:extLst>
              <a:ext uri="{FF2B5EF4-FFF2-40B4-BE49-F238E27FC236}">
                <a16:creationId xmlns:a16="http://schemas.microsoft.com/office/drawing/2014/main" id="{822FA028-4E16-74AD-5AB6-8DFB96CC2BDF}"/>
              </a:ext>
            </a:extLst>
          </p:cNvPr>
          <p:cNvSpPr>
            <a:spLocks noGrp="1"/>
          </p:cNvSpPr>
          <p:nvPr>
            <p:ph sz="half" idx="1"/>
          </p:nvPr>
        </p:nvSpPr>
        <p:spPr/>
        <p:txBody>
          <a:bodyPr/>
          <a:lstStyle/>
          <a:p>
            <a:r>
              <a:rPr lang="en-CA" dirty="0"/>
              <a:t>Hazards specific to work</a:t>
            </a:r>
          </a:p>
          <a:p>
            <a:r>
              <a:rPr lang="en-CA" dirty="0"/>
              <a:t>Controls specific to work</a:t>
            </a:r>
          </a:p>
          <a:p>
            <a:r>
              <a:rPr lang="en-CA" dirty="0"/>
              <a:t>How to adjust workstations</a:t>
            </a:r>
          </a:p>
          <a:p>
            <a:r>
              <a:rPr lang="en-CA" dirty="0"/>
              <a:t>Use of equipment</a:t>
            </a:r>
          </a:p>
        </p:txBody>
      </p:sp>
      <p:sp>
        <p:nvSpPr>
          <p:cNvPr id="4" name="Content Placeholder 3">
            <a:extLst>
              <a:ext uri="{FF2B5EF4-FFF2-40B4-BE49-F238E27FC236}">
                <a16:creationId xmlns:a16="http://schemas.microsoft.com/office/drawing/2014/main" id="{E3053DE6-C9F7-0B47-75B0-C63DDE8B3217}"/>
              </a:ext>
            </a:extLst>
          </p:cNvPr>
          <p:cNvSpPr>
            <a:spLocks noGrp="1"/>
          </p:cNvSpPr>
          <p:nvPr>
            <p:ph sz="half" idx="2"/>
          </p:nvPr>
        </p:nvSpPr>
        <p:spPr/>
        <p:txBody>
          <a:bodyPr/>
          <a:lstStyle/>
          <a:p>
            <a:endParaRPr lang="en-CA" dirty="0"/>
          </a:p>
        </p:txBody>
      </p:sp>
    </p:spTree>
    <p:extLst>
      <p:ext uri="{BB962C8B-B14F-4D97-AF65-F5344CB8AC3E}">
        <p14:creationId xmlns:p14="http://schemas.microsoft.com/office/powerpoint/2010/main" val="174529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4298-7C18-43D7-9213-0ECDD2A44629}"/>
              </a:ext>
            </a:extLst>
          </p:cNvPr>
          <p:cNvSpPr>
            <a:spLocks noGrp="1"/>
          </p:cNvSpPr>
          <p:nvPr>
            <p:ph type="title"/>
          </p:nvPr>
        </p:nvSpPr>
        <p:spPr/>
        <p:txBody>
          <a:bodyPr/>
          <a:lstStyle/>
          <a:p>
            <a:r>
              <a:rPr lang="en-CA" dirty="0"/>
              <a:t>Summary – Preventing MSI</a:t>
            </a:r>
          </a:p>
        </p:txBody>
      </p:sp>
      <p:sp>
        <p:nvSpPr>
          <p:cNvPr id="5" name="Content Placeholder 4">
            <a:extLst>
              <a:ext uri="{FF2B5EF4-FFF2-40B4-BE49-F238E27FC236}">
                <a16:creationId xmlns:a16="http://schemas.microsoft.com/office/drawing/2014/main" id="{AD9E51A9-AE99-9EB5-E71B-EC004CA097C3}"/>
              </a:ext>
            </a:extLst>
          </p:cNvPr>
          <p:cNvSpPr>
            <a:spLocks noGrp="1"/>
          </p:cNvSpPr>
          <p:nvPr>
            <p:ph idx="1"/>
          </p:nvPr>
        </p:nvSpPr>
        <p:spPr/>
        <p:txBody>
          <a:bodyPr>
            <a:normAutofit fontScale="92500"/>
          </a:bodyPr>
          <a:lstStyle/>
          <a:p>
            <a:r>
              <a:rPr lang="en-CA" dirty="0"/>
              <a:t>Pay attention to early signs and symptoms of MSI, and your prior injuries</a:t>
            </a:r>
          </a:p>
          <a:p>
            <a:r>
              <a:rPr lang="en-CA" dirty="0"/>
              <a:t>Look for MSI hazards in your work: </a:t>
            </a:r>
            <a:br>
              <a:rPr lang="en-CA" dirty="0"/>
            </a:br>
            <a:r>
              <a:rPr lang="en-CA" dirty="0"/>
              <a:t>force, posture, repetition, contact pressure, other factors</a:t>
            </a:r>
          </a:p>
          <a:p>
            <a:r>
              <a:rPr lang="en-CA" dirty="0"/>
              <a:t>Understand and use MSI risk controls that are provided</a:t>
            </a:r>
          </a:p>
          <a:p>
            <a:r>
              <a:rPr lang="en-CA" dirty="0"/>
              <a:t>Set up your work to minimize MSI hazard severity and duration of exposure to higher risk activities</a:t>
            </a:r>
          </a:p>
          <a:p>
            <a:r>
              <a:rPr lang="en-CA" dirty="0"/>
              <a:t>Request assistance from your supervisor if you:</a:t>
            </a:r>
          </a:p>
          <a:p>
            <a:pPr lvl="1"/>
            <a:r>
              <a:rPr lang="en-CA" dirty="0"/>
              <a:t>have MSI signs or symptoms, </a:t>
            </a:r>
          </a:p>
          <a:p>
            <a:pPr lvl="1"/>
            <a:r>
              <a:rPr lang="en-CA" dirty="0"/>
              <a:t>have concerns about MSI risk, </a:t>
            </a:r>
          </a:p>
          <a:p>
            <a:pPr lvl="1"/>
            <a:r>
              <a:rPr lang="en-CA" dirty="0"/>
              <a:t>are unsure about any aspect of your work or the equipment used.</a:t>
            </a:r>
          </a:p>
        </p:txBody>
      </p:sp>
    </p:spTree>
    <p:extLst>
      <p:ext uri="{BB962C8B-B14F-4D97-AF65-F5344CB8AC3E}">
        <p14:creationId xmlns:p14="http://schemas.microsoft.com/office/powerpoint/2010/main" val="76202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7D33-C438-26D9-8C55-DAEEDBEF6F2E}"/>
              </a:ext>
            </a:extLst>
          </p:cNvPr>
          <p:cNvSpPr>
            <a:spLocks noGrp="1"/>
          </p:cNvSpPr>
          <p:nvPr>
            <p:ph type="title"/>
          </p:nvPr>
        </p:nvSpPr>
        <p:spPr/>
        <p:txBody>
          <a:bodyPr/>
          <a:lstStyle/>
          <a:p>
            <a:r>
              <a:rPr lang="en-CA" dirty="0"/>
              <a:t>The Employer is responsible for...</a:t>
            </a:r>
          </a:p>
        </p:txBody>
      </p:sp>
      <p:sp>
        <p:nvSpPr>
          <p:cNvPr id="3" name="Content Placeholder 2">
            <a:extLst>
              <a:ext uri="{FF2B5EF4-FFF2-40B4-BE49-F238E27FC236}">
                <a16:creationId xmlns:a16="http://schemas.microsoft.com/office/drawing/2014/main" id="{9E6D9263-2FEE-EA77-A05F-22521DCAD2ED}"/>
              </a:ext>
            </a:extLst>
          </p:cNvPr>
          <p:cNvSpPr>
            <a:spLocks noGrp="1"/>
          </p:cNvSpPr>
          <p:nvPr>
            <p:ph idx="1"/>
          </p:nvPr>
        </p:nvSpPr>
        <p:spPr>
          <a:xfrm>
            <a:off x="838200" y="1690688"/>
            <a:ext cx="10515600" cy="4486275"/>
          </a:xfrm>
        </p:spPr>
        <p:txBody>
          <a:bodyPr/>
          <a:lstStyle/>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 healthy and safe workplace, including minimizing the risk of MSI;</a:t>
            </a:r>
          </a:p>
          <a:p>
            <a:pPr marL="34290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 Health and Safety Committee [or safety representative] that meets monthly;</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Recording and tracking MSI and MSI concerns of employees;</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Preventing MSI by identifying and controlling MSI hazards in the workplace;</a:t>
            </a:r>
          </a:p>
          <a:p>
            <a:pPr marL="342900" lvl="0" indent="-342900">
              <a:lnSpc>
                <a:spcPct val="107000"/>
              </a:lnSpc>
              <a:spcAft>
                <a:spcPts val="80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Training all employees to understand MSI hazards and controls in their work.</a:t>
            </a:r>
          </a:p>
          <a:p>
            <a:endParaRPr lang="en-CA" dirty="0"/>
          </a:p>
        </p:txBody>
      </p:sp>
    </p:spTree>
    <p:extLst>
      <p:ext uri="{BB962C8B-B14F-4D97-AF65-F5344CB8AC3E}">
        <p14:creationId xmlns:p14="http://schemas.microsoft.com/office/powerpoint/2010/main" val="282485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649E-6587-71EB-D264-E16F7EEF14CE}"/>
              </a:ext>
            </a:extLst>
          </p:cNvPr>
          <p:cNvSpPr>
            <a:spLocks noGrp="1"/>
          </p:cNvSpPr>
          <p:nvPr>
            <p:ph type="title"/>
          </p:nvPr>
        </p:nvSpPr>
        <p:spPr/>
        <p:txBody>
          <a:bodyPr/>
          <a:lstStyle/>
          <a:p>
            <a:r>
              <a:rPr lang="en-CA" dirty="0"/>
              <a:t>Rights and Responsibilities as an Employee</a:t>
            </a:r>
          </a:p>
        </p:txBody>
      </p:sp>
      <p:sp>
        <p:nvSpPr>
          <p:cNvPr id="3" name="Content Placeholder 2">
            <a:extLst>
              <a:ext uri="{FF2B5EF4-FFF2-40B4-BE49-F238E27FC236}">
                <a16:creationId xmlns:a16="http://schemas.microsoft.com/office/drawing/2014/main" id="{5FD7A5EA-5029-3D85-B455-6E357C65EA54}"/>
              </a:ext>
            </a:extLst>
          </p:cNvPr>
          <p:cNvSpPr>
            <a:spLocks noGrp="1"/>
          </p:cNvSpPr>
          <p:nvPr>
            <p:ph idx="1"/>
          </p:nvPr>
        </p:nvSpPr>
        <p:spPr/>
        <p:txBody>
          <a:bodyPr>
            <a:normAutofit lnSpcReduction="10000"/>
          </a:bodyPr>
          <a:lstStyle/>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Employees have a </a:t>
            </a:r>
            <a:r>
              <a:rPr lang="en-CA" sz="2400" dirty="0">
                <a:latin typeface="Calibri" panose="020F0502020204030204" pitchFamily="34" charset="0"/>
                <a:ea typeface="Calibri" panose="020F0502020204030204" pitchFamily="34" charset="0"/>
                <a:cs typeface="Times New Roman" panose="02020603050405020304" pitchFamily="18" charset="0"/>
              </a:rPr>
              <a:t>right to:</a:t>
            </a:r>
          </a:p>
          <a:p>
            <a:pPr marL="800100" lvl="1" indent="-342900">
              <a:lnSpc>
                <a:spcPct val="107000"/>
              </a:lnSpc>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A safe and healthy workplace;</a:t>
            </a:r>
          </a:p>
          <a:p>
            <a:pPr marL="800100" lvl="1" indent="-342900">
              <a:lnSpc>
                <a:spcPct val="107000"/>
              </a:lnSpc>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Be trained in safe work practices and recognition of hazards in your work</a:t>
            </a:r>
          </a:p>
          <a:p>
            <a:pPr marL="800100" lvl="1" indent="-342900">
              <a:lnSpc>
                <a:spcPct val="107000"/>
              </a:lnSpc>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Employer-provided safety equipment (except safety footwear and headgear)</a:t>
            </a:r>
          </a:p>
          <a:p>
            <a:pPr marL="800100" lvl="1" indent="-342900">
              <a:lnSpc>
                <a:spcPct val="107000"/>
              </a:lnSpc>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Refusal of unsafe work that presents undue risk of injury.</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Employees have a responsibility to:</a:t>
            </a:r>
          </a:p>
          <a:p>
            <a:pPr marL="800100" lvl="1" indent="-342900">
              <a:lnSpc>
                <a:spcPct val="107000"/>
              </a:lnSpc>
              <a:buFont typeface="Symbol" panose="05050102010706020507" pitchFamily="18" charset="2"/>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Report MSI signs, symptoms, or concerns to their supervisor and/or safety representative;</a:t>
            </a:r>
          </a:p>
          <a:p>
            <a:pPr marL="800100" lvl="1" indent="-342900">
              <a:lnSpc>
                <a:spcPct val="107000"/>
              </a:lnSpc>
              <a:buFont typeface="Symbol" panose="05050102010706020507" pitchFamily="18" charset="2"/>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Participate in MSI prevention activities, including the identification of MSI hazards and controls in their work;</a:t>
            </a:r>
          </a:p>
          <a:p>
            <a:pPr marL="800100" lvl="1" indent="-342900">
              <a:lnSpc>
                <a:spcPct val="107000"/>
              </a:lnSpc>
              <a:buFont typeface="Symbol" panose="05050102010706020507" pitchFamily="18" charset="2"/>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Participate in MSI prevention education regarding MSI hazards and controls;</a:t>
            </a:r>
          </a:p>
          <a:p>
            <a:pPr marL="800100" lvl="1" indent="-342900">
              <a:lnSpc>
                <a:spcPct val="107000"/>
              </a:lnSpc>
              <a:buFont typeface="Symbol" panose="05050102010706020507" pitchFamily="18" charset="2"/>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Perform work according to safe methods prescribed by the employer for MSI.</a:t>
            </a:r>
          </a:p>
          <a:p>
            <a:endParaRPr lang="en-CA" dirty="0"/>
          </a:p>
        </p:txBody>
      </p:sp>
    </p:spTree>
    <p:extLst>
      <p:ext uri="{BB962C8B-B14F-4D97-AF65-F5344CB8AC3E}">
        <p14:creationId xmlns:p14="http://schemas.microsoft.com/office/powerpoint/2010/main" val="283748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480-8040-4AD8-DC8A-934C60A95635}"/>
              </a:ext>
            </a:extLst>
          </p:cNvPr>
          <p:cNvSpPr>
            <a:spLocks noGrp="1"/>
          </p:cNvSpPr>
          <p:nvPr>
            <p:ph type="title"/>
          </p:nvPr>
        </p:nvSpPr>
        <p:spPr/>
        <p:txBody>
          <a:bodyPr/>
          <a:lstStyle/>
          <a:p>
            <a:r>
              <a:rPr lang="en-CA" dirty="0"/>
              <a:t>Early Signs and Symptoms of MSI</a:t>
            </a:r>
          </a:p>
        </p:txBody>
      </p:sp>
      <p:sp>
        <p:nvSpPr>
          <p:cNvPr id="3" name="Content Placeholder 2">
            <a:extLst>
              <a:ext uri="{FF2B5EF4-FFF2-40B4-BE49-F238E27FC236}">
                <a16:creationId xmlns:a16="http://schemas.microsoft.com/office/drawing/2014/main" id="{33917A8C-AFD4-1EA4-0F61-12A52F4FEBC0}"/>
              </a:ext>
            </a:extLst>
          </p:cNvPr>
          <p:cNvSpPr>
            <a:spLocks noGrp="1"/>
          </p:cNvSpPr>
          <p:nvPr>
            <p:ph idx="1"/>
          </p:nvPr>
        </p:nvSpPr>
        <p:spPr>
          <a:xfrm>
            <a:off x="838200" y="1690688"/>
            <a:ext cx="10515600" cy="4486275"/>
          </a:xfrm>
        </p:spPr>
        <p:txBody>
          <a:bodyPr/>
          <a:lstStyle/>
          <a:p>
            <a:r>
              <a:rPr lang="en-CA" dirty="0"/>
              <a:t>Signs can be seen, including: swelling, redness, bruising, or limited ability to move.</a:t>
            </a:r>
          </a:p>
          <a:p>
            <a:r>
              <a:rPr lang="en-CA" dirty="0"/>
              <a:t>Symptoms cannot be seen but are felt, including: pain, aching, tingling, numbness, fatigue or loss of strength.</a:t>
            </a:r>
          </a:p>
          <a:p>
            <a:r>
              <a:rPr lang="en-CA" dirty="0"/>
              <a:t>Signs and symptoms may begin gradually or may occur suddenly.</a:t>
            </a:r>
          </a:p>
          <a:p>
            <a:r>
              <a:rPr lang="en-CA" dirty="0"/>
              <a:t>Signs and symptoms may be noticed during work or at home.</a:t>
            </a:r>
          </a:p>
          <a:p>
            <a:r>
              <a:rPr lang="en-CA" dirty="0"/>
              <a:t>Early signs and symptoms indicate possible MSI that may worsen if there is no change in how work is performed.</a:t>
            </a:r>
          </a:p>
          <a:p>
            <a:endParaRPr lang="en-CA" dirty="0"/>
          </a:p>
        </p:txBody>
      </p:sp>
    </p:spTree>
    <p:extLst>
      <p:ext uri="{BB962C8B-B14F-4D97-AF65-F5344CB8AC3E}">
        <p14:creationId xmlns:p14="http://schemas.microsoft.com/office/powerpoint/2010/main" val="7104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C236-08D2-628D-D9FC-7CE91AD98612}"/>
              </a:ext>
            </a:extLst>
          </p:cNvPr>
          <p:cNvSpPr>
            <a:spLocks noGrp="1"/>
          </p:cNvSpPr>
          <p:nvPr>
            <p:ph type="title"/>
          </p:nvPr>
        </p:nvSpPr>
        <p:spPr/>
        <p:txBody>
          <a:bodyPr/>
          <a:lstStyle/>
          <a:p>
            <a:r>
              <a:rPr lang="en-CA" dirty="0"/>
              <a:t>What to do if you have MSI signs, symptoms or concerns</a:t>
            </a:r>
          </a:p>
        </p:txBody>
      </p:sp>
      <p:sp>
        <p:nvSpPr>
          <p:cNvPr id="3" name="Content Placeholder 2">
            <a:extLst>
              <a:ext uri="{FF2B5EF4-FFF2-40B4-BE49-F238E27FC236}">
                <a16:creationId xmlns:a16="http://schemas.microsoft.com/office/drawing/2014/main" id="{48A6C1A7-39AA-4197-273D-6DA450F18018}"/>
              </a:ext>
            </a:extLst>
          </p:cNvPr>
          <p:cNvSpPr>
            <a:spLocks noGrp="1"/>
          </p:cNvSpPr>
          <p:nvPr>
            <p:ph idx="1"/>
          </p:nvPr>
        </p:nvSpPr>
        <p:spPr>
          <a:xfrm>
            <a:off x="838200" y="1776248"/>
            <a:ext cx="10515600" cy="4400715"/>
          </a:xfrm>
        </p:spPr>
        <p:txBody>
          <a:bodyPr>
            <a:normAutofit lnSpcReduction="10000"/>
          </a:bodyPr>
          <a:lstStyle/>
          <a:p>
            <a:r>
              <a:rPr lang="en-CA" dirty="0"/>
              <a:t>Don’t ignore it or attempt to just “work through it”.  The earlier you respond to signs and symptoms, the better.</a:t>
            </a:r>
          </a:p>
          <a:p>
            <a:r>
              <a:rPr lang="en-CA" dirty="0"/>
              <a:t>Report signs, symptoms or concerns to your supervisor and/or safety representative as soon as you become aware of them.</a:t>
            </a:r>
          </a:p>
          <a:p>
            <a:r>
              <a:rPr lang="en-CA" dirty="0"/>
              <a:t>Review information about MSI hazards and controls in your work.</a:t>
            </a:r>
          </a:p>
          <a:p>
            <a:r>
              <a:rPr lang="en-CA" dirty="0"/>
              <a:t>Look for things in your work that may make it worse (MSI hazards).</a:t>
            </a:r>
          </a:p>
          <a:p>
            <a:r>
              <a:rPr lang="en-CA" dirty="0"/>
              <a:t>Look for ways to work that protect your body and minimize exposure to things that make it worse (MSI controls).</a:t>
            </a:r>
          </a:p>
          <a:p>
            <a:r>
              <a:rPr lang="en-CA" dirty="0"/>
              <a:t>Seek medical assistance if signs and symptoms are severe, getting worse, or not improving.</a:t>
            </a:r>
          </a:p>
        </p:txBody>
      </p:sp>
    </p:spTree>
    <p:extLst>
      <p:ext uri="{BB962C8B-B14F-4D97-AF65-F5344CB8AC3E}">
        <p14:creationId xmlns:p14="http://schemas.microsoft.com/office/powerpoint/2010/main" val="410694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83FD7-5161-F596-5E96-5EF7F555E7C0}"/>
              </a:ext>
            </a:extLst>
          </p:cNvPr>
          <p:cNvSpPr>
            <a:spLocks noGrp="1"/>
          </p:cNvSpPr>
          <p:nvPr>
            <p:ph type="title"/>
          </p:nvPr>
        </p:nvSpPr>
        <p:spPr/>
        <p:txBody>
          <a:bodyPr/>
          <a:lstStyle/>
          <a:p>
            <a:r>
              <a:rPr lang="en-CA" dirty="0"/>
              <a:t>Health Effects – Common MSI </a:t>
            </a:r>
          </a:p>
        </p:txBody>
      </p:sp>
      <p:sp>
        <p:nvSpPr>
          <p:cNvPr id="3" name="Content Placeholder 2">
            <a:extLst>
              <a:ext uri="{FF2B5EF4-FFF2-40B4-BE49-F238E27FC236}">
                <a16:creationId xmlns:a16="http://schemas.microsoft.com/office/drawing/2014/main" id="{4FD2735D-F265-F726-CC83-428668A10AD3}"/>
              </a:ext>
            </a:extLst>
          </p:cNvPr>
          <p:cNvSpPr>
            <a:spLocks noGrp="1"/>
          </p:cNvSpPr>
          <p:nvPr>
            <p:ph idx="1"/>
          </p:nvPr>
        </p:nvSpPr>
        <p:spPr/>
        <p:txBody>
          <a:bodyPr/>
          <a:lstStyle/>
          <a:p>
            <a:r>
              <a:rPr lang="en-CA" dirty="0"/>
              <a:t>Tendonitis</a:t>
            </a:r>
          </a:p>
          <a:p>
            <a:r>
              <a:rPr lang="en-CA" dirty="0"/>
              <a:t>Carpal Tunnel Syndrome (nerve entrapment disorders)</a:t>
            </a:r>
          </a:p>
          <a:p>
            <a:r>
              <a:rPr lang="en-CA" dirty="0"/>
              <a:t>Low back pain</a:t>
            </a:r>
          </a:p>
        </p:txBody>
      </p:sp>
    </p:spTree>
    <p:extLst>
      <p:ext uri="{BB962C8B-B14F-4D97-AF65-F5344CB8AC3E}">
        <p14:creationId xmlns:p14="http://schemas.microsoft.com/office/powerpoint/2010/main" val="253211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FC19-4A46-901C-F287-E6DAAB04D1B8}"/>
              </a:ext>
            </a:extLst>
          </p:cNvPr>
          <p:cNvSpPr>
            <a:spLocks noGrp="1"/>
          </p:cNvSpPr>
          <p:nvPr>
            <p:ph type="title"/>
          </p:nvPr>
        </p:nvSpPr>
        <p:spPr/>
        <p:txBody>
          <a:bodyPr/>
          <a:lstStyle/>
          <a:p>
            <a:r>
              <a:rPr lang="en-CA" dirty="0"/>
              <a:t>Tendonitis</a:t>
            </a:r>
          </a:p>
        </p:txBody>
      </p:sp>
      <p:sp>
        <p:nvSpPr>
          <p:cNvPr id="3" name="Content Placeholder 2">
            <a:extLst>
              <a:ext uri="{FF2B5EF4-FFF2-40B4-BE49-F238E27FC236}">
                <a16:creationId xmlns:a16="http://schemas.microsoft.com/office/drawing/2014/main" id="{15B87119-6638-9238-D0C6-AFDF150F10F3}"/>
              </a:ext>
            </a:extLst>
          </p:cNvPr>
          <p:cNvSpPr>
            <a:spLocks noGrp="1"/>
          </p:cNvSpPr>
          <p:nvPr>
            <p:ph idx="1"/>
          </p:nvPr>
        </p:nvSpPr>
        <p:spPr>
          <a:xfrm>
            <a:off x="838200" y="1825625"/>
            <a:ext cx="10759068" cy="4351338"/>
          </a:xfrm>
        </p:spPr>
        <p:txBody>
          <a:bodyPr>
            <a:normAutofit/>
          </a:bodyPr>
          <a:lstStyle/>
          <a:p>
            <a:r>
              <a:rPr lang="en-CA" dirty="0"/>
              <a:t>Tendons attach muscle to bone</a:t>
            </a:r>
          </a:p>
          <a:p>
            <a:r>
              <a:rPr lang="en-CA" dirty="0"/>
              <a:t>Overuse/Repetitive Strain over time or high force overexertion incident</a:t>
            </a:r>
          </a:p>
          <a:p>
            <a:r>
              <a:rPr lang="en-CA" dirty="0"/>
              <a:t>Signs and symptoms include pain, swelling, loss of strength or range of movement</a:t>
            </a:r>
          </a:p>
          <a:p>
            <a:r>
              <a:rPr lang="en-CA" dirty="0"/>
              <a:t>Damage to tendons in the thumb, hand, wrist, elbow, shoulder result from:</a:t>
            </a:r>
          </a:p>
          <a:p>
            <a:pPr lvl="1"/>
            <a:r>
              <a:rPr lang="en-CA" dirty="0"/>
              <a:t>Forceful gripping (whole hand or fingertip pinch grip)</a:t>
            </a:r>
          </a:p>
          <a:p>
            <a:pPr lvl="1"/>
            <a:r>
              <a:rPr lang="en-CA" dirty="0"/>
              <a:t>Awkward postures of the fingers, wrist, elbow or shoulder</a:t>
            </a:r>
          </a:p>
          <a:p>
            <a:pPr lvl="1"/>
            <a:r>
              <a:rPr lang="en-CA" dirty="0"/>
              <a:t>Repetitive gripping or movements</a:t>
            </a:r>
          </a:p>
          <a:p>
            <a:pPr lvl="1"/>
            <a:r>
              <a:rPr lang="en-CA" dirty="0"/>
              <a:t>Sustained force or awkward postures</a:t>
            </a:r>
          </a:p>
          <a:p>
            <a:pPr lvl="1"/>
            <a:endParaRPr lang="en-CA" dirty="0"/>
          </a:p>
        </p:txBody>
      </p:sp>
      <p:pic>
        <p:nvPicPr>
          <p:cNvPr id="4" name="Picture 4" descr="arm">
            <a:extLst>
              <a:ext uri="{FF2B5EF4-FFF2-40B4-BE49-F238E27FC236}">
                <a16:creationId xmlns:a16="http://schemas.microsoft.com/office/drawing/2014/main" id="{0E8BFD30-1D3A-2B77-AC38-278CE0500915}"/>
              </a:ext>
            </a:extLst>
          </p:cNvPr>
          <p:cNvPicPr>
            <a:picLocks noChangeAspect="1" noChangeArrowheads="1"/>
          </p:cNvPicPr>
          <p:nvPr/>
        </p:nvPicPr>
        <p:blipFill>
          <a:blip r:embed="rId3" cstate="print"/>
          <a:srcRect/>
          <a:stretch>
            <a:fillRect/>
          </a:stretch>
        </p:blipFill>
        <p:spPr bwMode="auto">
          <a:xfrm rot="5400000">
            <a:off x="7947343" y="-1009915"/>
            <a:ext cx="1426198" cy="4244883"/>
          </a:xfrm>
          <a:prstGeom prst="rect">
            <a:avLst/>
          </a:prstGeom>
          <a:noFill/>
          <a:ln w="9525">
            <a:noFill/>
            <a:miter lim="800000"/>
            <a:headEnd/>
            <a:tailEnd/>
          </a:ln>
        </p:spPr>
      </p:pic>
    </p:spTree>
    <p:extLst>
      <p:ext uri="{BB962C8B-B14F-4D97-AF65-F5344CB8AC3E}">
        <p14:creationId xmlns:p14="http://schemas.microsoft.com/office/powerpoint/2010/main" val="361055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F030-CF2A-D0F5-8C88-3342AFA65576}"/>
              </a:ext>
            </a:extLst>
          </p:cNvPr>
          <p:cNvSpPr>
            <a:spLocks noGrp="1"/>
          </p:cNvSpPr>
          <p:nvPr>
            <p:ph type="title"/>
          </p:nvPr>
        </p:nvSpPr>
        <p:spPr/>
        <p:txBody>
          <a:bodyPr/>
          <a:lstStyle/>
          <a:p>
            <a:r>
              <a:rPr lang="en-CA" dirty="0"/>
              <a:t>Nerve Entrapment</a:t>
            </a:r>
          </a:p>
        </p:txBody>
      </p:sp>
      <p:sp>
        <p:nvSpPr>
          <p:cNvPr id="3" name="Content Placeholder 2">
            <a:extLst>
              <a:ext uri="{FF2B5EF4-FFF2-40B4-BE49-F238E27FC236}">
                <a16:creationId xmlns:a16="http://schemas.microsoft.com/office/drawing/2014/main" id="{109898E8-5946-620C-27AF-8FD55FDE22F2}"/>
              </a:ext>
            </a:extLst>
          </p:cNvPr>
          <p:cNvSpPr>
            <a:spLocks noGrp="1"/>
          </p:cNvSpPr>
          <p:nvPr>
            <p:ph idx="1"/>
          </p:nvPr>
        </p:nvSpPr>
        <p:spPr/>
        <p:txBody>
          <a:bodyPr>
            <a:normAutofit fontScale="92500"/>
          </a:bodyPr>
          <a:lstStyle/>
          <a:p>
            <a:r>
              <a:rPr lang="en-CA" dirty="0"/>
              <a:t>Nerves transmit information between our brain and tissue.</a:t>
            </a:r>
          </a:p>
          <a:p>
            <a:r>
              <a:rPr lang="en-CA" dirty="0"/>
              <a:t>Nerves may become trapped or irritated at joints or at narrow passages that they pass through.</a:t>
            </a:r>
          </a:p>
          <a:p>
            <a:r>
              <a:rPr lang="en-CA" dirty="0"/>
              <a:t>Carpal tunnel syndrome (wrist), thoracic outlet syndrome (shoulder) are two common types.</a:t>
            </a:r>
          </a:p>
          <a:p>
            <a:r>
              <a:rPr lang="en-CA" dirty="0"/>
              <a:t>Referred symptoms that occur “downstream” from the injury are common:  pain, numbness, tingling, burning or weakness in the hand or fingers may occur from nerve irritation at the wrist, elbow, shoulder or neck.</a:t>
            </a:r>
          </a:p>
          <a:p>
            <a:r>
              <a:rPr lang="en-CA" dirty="0"/>
              <a:t>Risk factors are the same as those for tendonitis plus contact pressure.</a:t>
            </a:r>
          </a:p>
        </p:txBody>
      </p:sp>
      <p:pic>
        <p:nvPicPr>
          <p:cNvPr id="4" name="Picture 2" descr="ulnar nerve">
            <a:extLst>
              <a:ext uri="{FF2B5EF4-FFF2-40B4-BE49-F238E27FC236}">
                <a16:creationId xmlns:a16="http://schemas.microsoft.com/office/drawing/2014/main" id="{9C8684FC-67F4-B746-EEDA-0212F65603BE}"/>
              </a:ext>
            </a:extLst>
          </p:cNvPr>
          <p:cNvPicPr>
            <a:picLocks noChangeAspect="1" noChangeArrowheads="1"/>
          </p:cNvPicPr>
          <p:nvPr/>
        </p:nvPicPr>
        <p:blipFill>
          <a:blip r:embed="rId3" cstate="print"/>
          <a:srcRect t="11111"/>
          <a:stretch>
            <a:fillRect/>
          </a:stretch>
        </p:blipFill>
        <p:spPr bwMode="auto">
          <a:xfrm>
            <a:off x="6207060" y="454024"/>
            <a:ext cx="5021462" cy="1147763"/>
          </a:xfrm>
          <a:prstGeom prst="rect">
            <a:avLst/>
          </a:prstGeom>
          <a:noFill/>
          <a:ln w="9525">
            <a:noFill/>
            <a:miter lim="800000"/>
            <a:headEnd/>
            <a:tailEnd/>
          </a:ln>
        </p:spPr>
      </p:pic>
    </p:spTree>
    <p:extLst>
      <p:ext uri="{BB962C8B-B14F-4D97-AF65-F5344CB8AC3E}">
        <p14:creationId xmlns:p14="http://schemas.microsoft.com/office/powerpoint/2010/main" val="4266374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2199</Words>
  <Application>Microsoft Office PowerPoint</Application>
  <PresentationFormat>Widescreen</PresentationFormat>
  <Paragraphs>206</Paragraphs>
  <Slides>24</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Office Theme</vt:lpstr>
      <vt:lpstr>Corel PHOTO-PAINT 5.0 Image</vt:lpstr>
      <vt:lpstr>Musculoskeletal Injury Prevention  MSI Awareness Education for Retail</vt:lpstr>
      <vt:lpstr>What are MSI?</vt:lpstr>
      <vt:lpstr>The Employer is responsible for...</vt:lpstr>
      <vt:lpstr>Rights and Responsibilities as an Employee</vt:lpstr>
      <vt:lpstr>Early Signs and Symptoms of MSI</vt:lpstr>
      <vt:lpstr>What to do if you have MSI signs, symptoms or concerns</vt:lpstr>
      <vt:lpstr>Health Effects – Common MSI </vt:lpstr>
      <vt:lpstr>Tendonitis</vt:lpstr>
      <vt:lpstr>Nerve Entrapment</vt:lpstr>
      <vt:lpstr>Low Back or Neck Injury</vt:lpstr>
      <vt:lpstr>MSI hazards – What to watch for in your work</vt:lpstr>
      <vt:lpstr>Reducing MSI Risk – Controlling MSI Hazards</vt:lpstr>
      <vt:lpstr>Hazard: Forceful Exertion</vt:lpstr>
      <vt:lpstr>Controlling Risk: Forceful Exertion</vt:lpstr>
      <vt:lpstr>Hazard: Awkward Postures</vt:lpstr>
      <vt:lpstr>Controlling Risk: Awkward Postures</vt:lpstr>
      <vt:lpstr>Hazard: Repetitive Motions</vt:lpstr>
      <vt:lpstr>Controlling Risk: Repetitive Motions</vt:lpstr>
      <vt:lpstr>Hazard: Contact Pressure</vt:lpstr>
      <vt:lpstr>Controlling Risk: Contact Pressure</vt:lpstr>
      <vt:lpstr>Preferred Technique for Manual Lifting</vt:lpstr>
      <vt:lpstr>Other risk factors and ideas for risk control</vt:lpstr>
      <vt:lpstr>TO BE ADDED FOR SPECIFIC COMPANY/JOB</vt:lpstr>
      <vt:lpstr>Summary – Preventing MSI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Injury Prevention Awareness Education for Retail</dc:title>
  <dc:creator>Dan Robinson</dc:creator>
  <cp:lastModifiedBy>Marty Thompson</cp:lastModifiedBy>
  <cp:revision>17</cp:revision>
  <dcterms:created xsi:type="dcterms:W3CDTF">2022-11-17T22:17:17Z</dcterms:created>
  <dcterms:modified xsi:type="dcterms:W3CDTF">2023-04-21T15:31:02Z</dcterms:modified>
</cp:coreProperties>
</file>